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1" r:id="rId1"/>
  </p:sldMasterIdLst>
  <p:notesMasterIdLst>
    <p:notesMasterId r:id="rId6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7" r:id="rId52"/>
    <p:sldId id="308" r:id="rId53"/>
    <p:sldId id="309" r:id="rId54"/>
    <p:sldId id="310" r:id="rId55"/>
    <p:sldId id="311" r:id="rId56"/>
    <p:sldId id="312" r:id="rId57"/>
    <p:sldId id="313" r:id="rId58"/>
    <p:sldId id="314" r:id="rId59"/>
    <p:sldId id="315" r:id="rId60"/>
    <p:sldId id="317" r:id="rId61"/>
    <p:sldId id="318" r:id="rId62"/>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p:scale>
          <a:sx n="66" d="100"/>
          <a:sy n="66" d="100"/>
        </p:scale>
        <p:origin x="-666" y="-10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A55082-E354-4713-8FB5-3C5444CE192A}" type="datetimeFigureOut">
              <a:rPr lang="pl-PL" smtClean="0"/>
              <a:t>2017-03-20</a:t>
            </a:fld>
            <a:endParaRPr lang="pl-PL"/>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84A959-48BD-478A-8D24-6D7BF7542AF5}" type="slidenum">
              <a:rPr lang="pl-PL" smtClean="0"/>
              <a:t>‹#›</a:t>
            </a:fld>
            <a:endParaRPr lang="pl-PL"/>
          </a:p>
        </p:txBody>
      </p:sp>
    </p:spTree>
    <p:extLst>
      <p:ext uri="{BB962C8B-B14F-4D97-AF65-F5344CB8AC3E}">
        <p14:creationId xmlns:p14="http://schemas.microsoft.com/office/powerpoint/2010/main" val="202986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5987176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47643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840966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47643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979097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5173149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2" name="Shape 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096044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476433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476433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476433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pl-PL" smtClean="0"/>
              <a:t>Kliknij, aby edytować styl</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pl-PL" smtClean="0"/>
              <a:t>Kliknij, aby edytować styl wzorca podtytułu</a:t>
            </a:r>
            <a:endParaRPr lang="en-US" dirty="0"/>
          </a:p>
        </p:txBody>
      </p:sp>
      <p:sp>
        <p:nvSpPr>
          <p:cNvPr id="4" name="Date Placeholder 3"/>
          <p:cNvSpPr>
            <a:spLocks noGrp="1"/>
          </p:cNvSpPr>
          <p:nvPr>
            <p:ph type="dt" sz="half" idx="10"/>
          </p:nvPr>
        </p:nvSpPr>
        <p:spPr/>
        <p:txBody>
          <a:bodyPr/>
          <a:lstStyle>
            <a:lvl1pPr algn="l">
              <a:defRPr/>
            </a:lvl1pPr>
          </a:lstStyle>
          <a:p>
            <a:fld id="{B53A66F7-26D5-4C08-8DA3-26466377AB0B}" type="datetimeFigureOut">
              <a:rPr lang="pl-PL" smtClean="0"/>
              <a:t>2017-03-20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935CBD57-4B47-4DE7-B2C8-D7F47D987D6F}" type="slidenum">
              <a:rPr lang="pl-PL" smtClean="0"/>
              <a:t>‹#›</a:t>
            </a:fld>
            <a:endParaRPr lang="pl-PL"/>
          </a:p>
        </p:txBody>
      </p:sp>
      <p:sp>
        <p:nvSpPr>
          <p:cNvPr id="13" name="Rectangle 12"/>
          <p:cNvSpPr/>
          <p:nvPr/>
        </p:nvSpPr>
        <p:spPr>
          <a:xfrm>
            <a:off x="0" y="2"/>
            <a:ext cx="12192000" cy="4572001"/>
          </a:xfrm>
          <a:prstGeom prst="rect">
            <a:avLst/>
          </a:prstGeom>
          <a:blipFill dpi="0" rotWithShape="1">
            <a:blip r:embed="rId2">
              <a:duotone>
                <a:schemeClr val="accent2">
                  <a:shade val="45000"/>
                  <a:satMod val="135000"/>
                </a:schemeClr>
                <a:prstClr val="white"/>
              </a:duotone>
            </a:blip>
            <a:srcRect/>
            <a:tile tx="-393700" ty="-82550" sx="35000" sy="35000" flip="none" algn="tl"/>
          </a:blip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p:nvCxnSpPr>
        <p:spPr>
          <a:xfrm flipV="1">
            <a:off x="8386843"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7226016"/>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B53A66F7-26D5-4C08-8DA3-26466377AB0B}" type="datetimeFigureOut">
              <a:rPr lang="pl-PL" smtClean="0"/>
              <a:t>2017-03-20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935CBD57-4B47-4DE7-B2C8-D7F47D987D6F}" type="slidenum">
              <a:rPr lang="pl-PL" smtClean="0"/>
              <a:t>‹#›</a:t>
            </a:fld>
            <a:endParaRPr lang="pl-PL"/>
          </a:p>
        </p:txBody>
      </p:sp>
    </p:spTree>
    <p:extLst>
      <p:ext uri="{BB962C8B-B14F-4D97-AF65-F5344CB8AC3E}">
        <p14:creationId xmlns:p14="http://schemas.microsoft.com/office/powerpoint/2010/main" val="261373370"/>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762000"/>
            <a:ext cx="2628900" cy="5410200"/>
          </a:xfrm>
        </p:spPr>
        <p:txBody>
          <a:bodyPr vert="eaVert" lIns="45720" tIns="91440" rIns="45720" bIns="91440"/>
          <a:lstStyle/>
          <a:p>
            <a:r>
              <a:rPr lang="pl-PL" smtClean="0"/>
              <a:t>Kliknij, aby edytować styl</a:t>
            </a:r>
            <a:endParaRPr lang="en-US" dirty="0"/>
          </a:p>
        </p:txBody>
      </p:sp>
      <p:sp>
        <p:nvSpPr>
          <p:cNvPr id="3" name="Vertical Text Placeholder 2"/>
          <p:cNvSpPr>
            <a:spLocks noGrp="1"/>
          </p:cNvSpPr>
          <p:nvPr>
            <p:ph type="body" orient="vert" idx="1"/>
          </p:nvPr>
        </p:nvSpPr>
        <p:spPr>
          <a:xfrm>
            <a:off x="990602" y="762000"/>
            <a:ext cx="7581900" cy="5410200"/>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B53A66F7-26D5-4C08-8DA3-26466377AB0B}" type="datetimeFigureOut">
              <a:rPr lang="pl-PL" smtClean="0"/>
              <a:t>2017-03-20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935CBD57-4B47-4DE7-B2C8-D7F47D987D6F}" type="slidenum">
              <a:rPr lang="pl-PL" smtClean="0"/>
              <a:t>‹#›</a:t>
            </a:fld>
            <a:endParaRPr lang="pl-PL"/>
          </a:p>
        </p:txBody>
      </p:sp>
      <p:cxnSp>
        <p:nvCxnSpPr>
          <p:cNvPr id="8" name="Straight Connector 7"/>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213674"/>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15600" y="593367"/>
            <a:ext cx="113608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415600" y="1536633"/>
            <a:ext cx="113608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11296609" y="6217621"/>
            <a:ext cx="731600" cy="524800"/>
          </a:xfrm>
          <a:prstGeom prst="rect">
            <a:avLst/>
          </a:prstGeom>
        </p:spPr>
        <p:txBody>
          <a:bodyPr lIns="91425" tIns="91425" rIns="91425" bIns="91425" anchor="ctr" anchorCtr="0">
            <a:noAutofit/>
          </a:bodyPr>
          <a:lstStyle/>
          <a:p>
            <a:fld id="{00000000-1234-1234-1234-123412341234}" type="slidenum">
              <a:rPr lang="en-GB" smtClean="0"/>
              <a:pPr/>
              <a:t>‹#›</a:t>
            </a:fld>
            <a:endParaRPr lang="en-GB"/>
          </a:p>
        </p:txBody>
      </p:sp>
    </p:spTree>
    <p:extLst>
      <p:ext uri="{BB962C8B-B14F-4D97-AF65-F5344CB8AC3E}">
        <p14:creationId xmlns:p14="http://schemas.microsoft.com/office/powerpoint/2010/main" val="1028679114"/>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B53A66F7-26D5-4C08-8DA3-26466377AB0B}" type="datetimeFigureOut">
              <a:rPr lang="pl-PL" smtClean="0"/>
              <a:t>2017-03-20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935CBD57-4B47-4DE7-B2C8-D7F47D987D6F}" type="slidenum">
              <a:rPr lang="pl-PL" smtClean="0"/>
              <a:t>‹#›</a:t>
            </a:fld>
            <a:endParaRPr lang="pl-PL"/>
          </a:p>
        </p:txBody>
      </p:sp>
    </p:spTree>
    <p:extLst>
      <p:ext uri="{BB962C8B-B14F-4D97-AF65-F5344CB8AC3E}">
        <p14:creationId xmlns:p14="http://schemas.microsoft.com/office/powerpoint/2010/main" val="2436228770"/>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pl-PL" smtClean="0"/>
              <a:t>Kliknij, aby edytować styl</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Date Placeholder 3"/>
          <p:cNvSpPr>
            <a:spLocks noGrp="1"/>
          </p:cNvSpPr>
          <p:nvPr>
            <p:ph type="dt" sz="half" idx="10"/>
          </p:nvPr>
        </p:nvSpPr>
        <p:spPr/>
        <p:txBody>
          <a:bodyPr/>
          <a:lstStyle/>
          <a:p>
            <a:fld id="{B53A66F7-26D5-4C08-8DA3-26466377AB0B}" type="datetimeFigureOut">
              <a:rPr lang="pl-PL" smtClean="0"/>
              <a:t>2017-03-20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935CBD57-4B47-4DE7-B2C8-D7F47D987D6F}" type="slidenum">
              <a:rPr lang="pl-PL" smtClean="0"/>
              <a:t>‹#›</a:t>
            </a:fld>
            <a:endParaRPr lang="pl-PL"/>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0" y="0"/>
            <a:ext cx="12192000" cy="4572000"/>
          </a:xfrm>
          <a:prstGeom prst="rect">
            <a:avLst/>
          </a:prstGeom>
          <a:blipFill dpi="0" rotWithShape="1">
            <a:blip r:embed="rId2">
              <a:duotone>
                <a:schemeClr val="accent1">
                  <a:shade val="45000"/>
                  <a:satMod val="135000"/>
                </a:schemeClr>
                <a:prstClr val="white"/>
              </a:duotone>
            </a:blip>
            <a:srcRect/>
            <a:tile tx="-393700" ty="-82550" sx="35000" sy="3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01821333"/>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Date Placeholder 4"/>
          <p:cNvSpPr>
            <a:spLocks noGrp="1"/>
          </p:cNvSpPr>
          <p:nvPr>
            <p:ph type="dt" sz="half" idx="10"/>
          </p:nvPr>
        </p:nvSpPr>
        <p:spPr/>
        <p:txBody>
          <a:bodyPr/>
          <a:lstStyle/>
          <a:p>
            <a:fld id="{B53A66F7-26D5-4C08-8DA3-26466377AB0B}" type="datetimeFigureOut">
              <a:rPr lang="pl-PL" smtClean="0"/>
              <a:t>2017-03-20</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935CBD57-4B47-4DE7-B2C8-D7F47D987D6F}" type="slidenum">
              <a:rPr lang="pl-PL" smtClean="0"/>
              <a:t>‹#›</a:t>
            </a:fld>
            <a:endParaRPr lang="pl-PL"/>
          </a:p>
        </p:txBody>
      </p:sp>
    </p:spTree>
    <p:extLst>
      <p:ext uri="{BB962C8B-B14F-4D97-AF65-F5344CB8AC3E}">
        <p14:creationId xmlns:p14="http://schemas.microsoft.com/office/powerpoint/2010/main" val="3116251898"/>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pl-PL" smtClean="0"/>
              <a:t>Kliknij, aby edytować styl</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1024128" y="2967788"/>
            <a:ext cx="4754880" cy="3341572"/>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pl-PL" smtClean="0"/>
              <a:t>Kliknij, aby edytować style wzorca tekstu</a:t>
            </a:r>
          </a:p>
        </p:txBody>
      </p:sp>
      <p:sp>
        <p:nvSpPr>
          <p:cNvPr id="6" name="Content Placeholder 5"/>
          <p:cNvSpPr>
            <a:spLocks noGrp="1"/>
          </p:cNvSpPr>
          <p:nvPr>
            <p:ph sz="quarter" idx="4"/>
          </p:nvPr>
        </p:nvSpPr>
        <p:spPr>
          <a:xfrm>
            <a:off x="5990888" y="2967788"/>
            <a:ext cx="4754880" cy="3341572"/>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7" name="Date Placeholder 6"/>
          <p:cNvSpPr>
            <a:spLocks noGrp="1"/>
          </p:cNvSpPr>
          <p:nvPr>
            <p:ph type="dt" sz="half" idx="10"/>
          </p:nvPr>
        </p:nvSpPr>
        <p:spPr/>
        <p:txBody>
          <a:bodyPr/>
          <a:lstStyle/>
          <a:p>
            <a:fld id="{B53A66F7-26D5-4C08-8DA3-26466377AB0B}" type="datetimeFigureOut">
              <a:rPr lang="pl-PL" smtClean="0"/>
              <a:t>2017-03-20</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935CBD57-4B47-4DE7-B2C8-D7F47D987D6F}" type="slidenum">
              <a:rPr lang="pl-PL" smtClean="0"/>
              <a:t>‹#›</a:t>
            </a:fld>
            <a:endParaRPr lang="pl-PL"/>
          </a:p>
        </p:txBody>
      </p:sp>
    </p:spTree>
    <p:extLst>
      <p:ext uri="{BB962C8B-B14F-4D97-AF65-F5344CB8AC3E}">
        <p14:creationId xmlns:p14="http://schemas.microsoft.com/office/powerpoint/2010/main" val="67134332"/>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Date Placeholder 2"/>
          <p:cNvSpPr>
            <a:spLocks noGrp="1"/>
          </p:cNvSpPr>
          <p:nvPr>
            <p:ph type="dt" sz="half" idx="10"/>
          </p:nvPr>
        </p:nvSpPr>
        <p:spPr/>
        <p:txBody>
          <a:bodyPr/>
          <a:lstStyle/>
          <a:p>
            <a:fld id="{B53A66F7-26D5-4C08-8DA3-26466377AB0B}" type="datetimeFigureOut">
              <a:rPr lang="pl-PL" smtClean="0"/>
              <a:t>2017-03-20</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935CBD57-4B47-4DE7-B2C8-D7F47D987D6F}" type="slidenum">
              <a:rPr lang="pl-PL" smtClean="0"/>
              <a:t>‹#›</a:t>
            </a:fld>
            <a:endParaRPr lang="pl-PL"/>
          </a:p>
        </p:txBody>
      </p:sp>
    </p:spTree>
    <p:extLst>
      <p:ext uri="{BB962C8B-B14F-4D97-AF65-F5344CB8AC3E}">
        <p14:creationId xmlns:p14="http://schemas.microsoft.com/office/powerpoint/2010/main" val="3914357035"/>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3A66F7-26D5-4C08-8DA3-26466377AB0B}" type="datetimeFigureOut">
              <a:rPr lang="pl-PL" smtClean="0"/>
              <a:t>2017-03-20</a:t>
            </a:fld>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935CBD57-4B47-4DE7-B2C8-D7F47D987D6F}" type="slidenum">
              <a:rPr lang="pl-PL" smtClean="0"/>
              <a:t>‹#›</a:t>
            </a:fld>
            <a:endParaRPr lang="pl-PL"/>
          </a:p>
        </p:txBody>
      </p:sp>
    </p:spTree>
    <p:extLst>
      <p:ext uri="{BB962C8B-B14F-4D97-AF65-F5344CB8AC3E}">
        <p14:creationId xmlns:p14="http://schemas.microsoft.com/office/powerpoint/2010/main" val="2146594831"/>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pl-PL" smtClean="0"/>
              <a:t>Kliknij, aby edytować styl</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B53A66F7-26D5-4C08-8DA3-26466377AB0B}" type="datetimeFigureOut">
              <a:rPr lang="pl-PL" smtClean="0"/>
              <a:t>2017-03-20</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935CBD57-4B47-4DE7-B2C8-D7F47D987D6F}" type="slidenum">
              <a:rPr lang="pl-PL" smtClean="0"/>
              <a:t>‹#›</a:t>
            </a:fld>
            <a:endParaRPr lang="pl-PL"/>
          </a:p>
        </p:txBody>
      </p:sp>
    </p:spTree>
    <p:extLst>
      <p:ext uri="{BB962C8B-B14F-4D97-AF65-F5344CB8AC3E}">
        <p14:creationId xmlns:p14="http://schemas.microsoft.com/office/powerpoint/2010/main" val="801593397"/>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pl-PL" smtClean="0"/>
              <a:t>Kliknij, aby edytować styl</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smtClean="0"/>
              <a:t>Kliknij ikonę, aby dodać obraz</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B53A66F7-26D5-4C08-8DA3-26466377AB0B}" type="datetimeFigureOut">
              <a:rPr lang="pl-PL" smtClean="0"/>
              <a:t>2017-03-20</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935CBD57-4B47-4DE7-B2C8-D7F47D987D6F}" type="slidenum">
              <a:rPr lang="pl-PL" smtClean="0"/>
              <a:t>‹#›</a:t>
            </a:fld>
            <a:endParaRPr lang="pl-PL"/>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7141002"/>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pl-PL" smtClean="0"/>
              <a:t>Kliknij, aby edytować styl</a:t>
            </a:r>
            <a:endParaRPr lang="en-US" dirty="0"/>
          </a:p>
        </p:txBody>
      </p:sp>
      <p:sp>
        <p:nvSpPr>
          <p:cNvPr id="3" name="Text Placeholder 2"/>
          <p:cNvSpPr>
            <a:spLocks noGrp="1"/>
          </p:cNvSpPr>
          <p:nvPr>
            <p:ph type="body" idx="1"/>
          </p:nvPr>
        </p:nvSpPr>
        <p:spPr>
          <a:xfrm>
            <a:off x="1024129" y="2286000"/>
            <a:ext cx="9720073" cy="4023360"/>
          </a:xfrm>
          <a:prstGeom prst="rect">
            <a:avLst/>
          </a:prstGeom>
        </p:spPr>
        <p:txBody>
          <a:bodyPr vert="horz" lIns="45720" tIns="45720" rIns="4572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2"/>
          </p:nvPr>
        </p:nvSpPr>
        <p:spPr>
          <a:xfrm>
            <a:off x="1024130"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B53A66F7-26D5-4C08-8DA3-26466377AB0B}" type="datetimeFigureOut">
              <a:rPr lang="pl-PL" smtClean="0"/>
              <a:t>2017-03-20</a:t>
            </a:fld>
            <a:endParaRPr lang="pl-PL"/>
          </a:p>
        </p:txBody>
      </p:sp>
      <p:sp>
        <p:nvSpPr>
          <p:cNvPr id="5" name="Footer Placeholder 4"/>
          <p:cNvSpPr>
            <a:spLocks noGrp="1"/>
          </p:cNvSpPr>
          <p:nvPr>
            <p:ph type="ftr" sz="quarter" idx="3"/>
          </p:nvPr>
        </p:nvSpPr>
        <p:spPr>
          <a:xfrm>
            <a:off x="4842933"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pl-PL"/>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35CBD57-4B47-4DE7-B2C8-D7F47D987D6F}" type="slidenum">
              <a:rPr lang="pl-PL" smtClean="0"/>
              <a:t>‹#›</a:t>
            </a:fld>
            <a:endParaRPr lang="pl-PL"/>
          </a:p>
        </p:txBody>
      </p:sp>
      <p:cxnSp>
        <p:nvCxnSpPr>
          <p:cNvPr id="8" name="Straight Connector 7"/>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8397865"/>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Lst>
  <p:transition spd="slow">
    <p:fade/>
  </p:transition>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p:txBody>
          <a:bodyPr/>
          <a:lstStyle/>
          <a:p>
            <a:r>
              <a:rPr lang="pl-PL" dirty="0" smtClean="0"/>
              <a:t>Praca finansowa</a:t>
            </a:r>
            <a:endParaRPr lang="pl-PL" dirty="0"/>
          </a:p>
        </p:txBody>
      </p:sp>
      <p:sp>
        <p:nvSpPr>
          <p:cNvPr id="3" name="Podtytuł 2"/>
          <p:cNvSpPr>
            <a:spLocks noGrp="1"/>
          </p:cNvSpPr>
          <p:nvPr>
            <p:ph type="subTitle" idx="1"/>
          </p:nvPr>
        </p:nvSpPr>
        <p:spPr/>
        <p:txBody>
          <a:bodyPr/>
          <a:lstStyle/>
          <a:p>
            <a:r>
              <a:rPr lang="pl-PL" dirty="0" smtClean="0"/>
              <a:t>Monika Balcerzak, Marcin </a:t>
            </a:r>
            <a:r>
              <a:rPr lang="pl-PL" dirty="0" err="1" smtClean="0"/>
              <a:t>Fortuniak</a:t>
            </a:r>
            <a:r>
              <a:rPr lang="pl-PL" dirty="0" smtClean="0"/>
              <a:t>, Piotr Balcerzak, Fabian </a:t>
            </a:r>
            <a:r>
              <a:rPr lang="pl-PL" dirty="0" err="1" smtClean="0"/>
              <a:t>Helwich</a:t>
            </a:r>
            <a:r>
              <a:rPr lang="pl-PL" dirty="0" smtClean="0"/>
              <a:t> 2b1t</a:t>
            </a:r>
            <a:endParaRPr lang="pl-PL" dirty="0"/>
          </a:p>
        </p:txBody>
      </p:sp>
    </p:spTree>
    <p:extLst>
      <p:ext uri="{BB962C8B-B14F-4D97-AF65-F5344CB8AC3E}">
        <p14:creationId xmlns:p14="http://schemas.microsoft.com/office/powerpoint/2010/main" val="4240730602"/>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ytuł 28"/>
          <p:cNvSpPr>
            <a:spLocks noGrp="1"/>
          </p:cNvSpPr>
          <p:nvPr>
            <p:ph type="title"/>
          </p:nvPr>
        </p:nvSpPr>
        <p:spPr/>
        <p:txBody>
          <a:bodyPr/>
          <a:lstStyle/>
          <a:p>
            <a:endParaRPr lang="pl-PL"/>
          </a:p>
        </p:txBody>
      </p:sp>
      <p:graphicFrame>
        <p:nvGraphicFramePr>
          <p:cNvPr id="32" name="Symbol zastępczy zawartości 31"/>
          <p:cNvGraphicFramePr>
            <a:graphicFrameLocks noGrp="1"/>
          </p:cNvGraphicFramePr>
          <p:nvPr>
            <p:ph sz="half" idx="1"/>
            <p:extLst>
              <p:ext uri="{D42A27DB-BD31-4B8C-83A1-F6EECF244321}">
                <p14:modId xmlns:p14="http://schemas.microsoft.com/office/powerpoint/2010/main" val="2611252632"/>
              </p:ext>
            </p:extLst>
          </p:nvPr>
        </p:nvGraphicFramePr>
        <p:xfrm>
          <a:off x="838200" y="1825626"/>
          <a:ext cx="4566131" cy="2902586"/>
        </p:xfrm>
        <a:graphic>
          <a:graphicData uri="http://schemas.openxmlformats.org/drawingml/2006/table">
            <a:tbl>
              <a:tblPr firstRow="1" firstCol="1" bandRow="1">
                <a:tableStyleId>{5C22544A-7EE6-4342-B048-85BDC9FD1C3A}</a:tableStyleId>
              </a:tblPr>
              <a:tblGrid>
                <a:gridCol w="1755163"/>
                <a:gridCol w="2594221"/>
                <a:gridCol w="216747"/>
              </a:tblGrid>
              <a:tr h="342543">
                <a:tc gridSpan="3">
                  <a:txBody>
                    <a:bodyPr/>
                    <a:lstStyle/>
                    <a:p>
                      <a:pPr algn="ctr">
                        <a:lnSpc>
                          <a:spcPct val="107000"/>
                        </a:lnSpc>
                        <a:spcAft>
                          <a:spcPts val="0"/>
                        </a:spcAft>
                      </a:pPr>
                      <a:r>
                        <a:rPr lang="pl-PL" sz="1800" dirty="0" err="1">
                          <a:effectLst/>
                        </a:rPr>
                        <a:t>eLOKATA</a:t>
                      </a:r>
                      <a:r>
                        <a:rPr lang="pl-PL" sz="1800" dirty="0">
                          <a:effectLst/>
                        </a:rPr>
                        <a:t> - KWOTA MINIMALNA 1000 ZŁ</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342543">
                <a:tc gridSpan="3">
                  <a:txBody>
                    <a:bodyPr/>
                    <a:lstStyle/>
                    <a:p>
                      <a:pPr algn="ctr">
                        <a:lnSpc>
                          <a:spcPct val="107000"/>
                        </a:lnSpc>
                        <a:spcAft>
                          <a:spcPts val="0"/>
                        </a:spcAft>
                      </a:pPr>
                      <a:r>
                        <a:rPr lang="pl-PL" sz="1800">
                          <a:effectLst/>
                        </a:rPr>
                        <a:t>Kapitalizacja co miesiąc po dopisaniu odsetek</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657683">
                <a:tc>
                  <a:txBody>
                    <a:bodyPr/>
                    <a:lstStyle/>
                    <a:p>
                      <a:pPr>
                        <a:lnSpc>
                          <a:spcPct val="107000"/>
                        </a:lnSpc>
                      </a:pPr>
                      <a:endParaRPr lang="pl-PL" sz="1800" dirty="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657683">
                <a:tc>
                  <a:txBody>
                    <a:bodyPr/>
                    <a:lstStyle/>
                    <a:p>
                      <a:pPr>
                        <a:lnSpc>
                          <a:spcPct val="107000"/>
                        </a:lnSpc>
                        <a:spcAft>
                          <a:spcPts val="0"/>
                        </a:spcAft>
                      </a:pPr>
                      <a:r>
                        <a:rPr lang="pl-PL" sz="1800">
                          <a:effectLst/>
                        </a:rPr>
                        <a:t>Wkład początkowy</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800">
                          <a:effectLst/>
                        </a:rPr>
                        <a:t>Oprocentowanie w skali roku</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657683">
                <a:tc>
                  <a:txBody>
                    <a:bodyPr/>
                    <a:lstStyle/>
                    <a:p>
                      <a:pPr algn="r">
                        <a:lnSpc>
                          <a:spcPct val="107000"/>
                        </a:lnSpc>
                        <a:spcAft>
                          <a:spcPts val="0"/>
                        </a:spcAft>
                      </a:pPr>
                      <a:r>
                        <a:rPr lang="pl-PL" sz="1800">
                          <a:effectLst/>
                        </a:rPr>
                        <a:t>1 000,00 zł</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800">
                          <a:effectLst/>
                        </a:rPr>
                        <a:t>1,00%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800" dirty="0"/>
                    </a:p>
                  </a:txBody>
                  <a:tcPr/>
                </a:tc>
              </a:tr>
            </a:tbl>
          </a:graphicData>
        </a:graphic>
      </p:graphicFrame>
      <p:graphicFrame>
        <p:nvGraphicFramePr>
          <p:cNvPr id="33" name="Symbol zastępczy zawartości 32"/>
          <p:cNvGraphicFramePr>
            <a:graphicFrameLocks noGrp="1"/>
          </p:cNvGraphicFramePr>
          <p:nvPr>
            <p:ph sz="half" idx="2"/>
            <p:extLst>
              <p:ext uri="{D42A27DB-BD31-4B8C-83A1-F6EECF244321}">
                <p14:modId xmlns:p14="http://schemas.microsoft.com/office/powerpoint/2010/main" val="2195416185"/>
              </p:ext>
            </p:extLst>
          </p:nvPr>
        </p:nvGraphicFramePr>
        <p:xfrm>
          <a:off x="5640309" y="365137"/>
          <a:ext cx="5713491" cy="6198637"/>
        </p:xfrm>
        <a:graphic>
          <a:graphicData uri="http://schemas.openxmlformats.org/drawingml/2006/table">
            <a:tbl>
              <a:tblPr firstRow="1" firstCol="1" bandRow="1">
                <a:tableStyleId>{5C22544A-7EE6-4342-B048-85BDC9FD1C3A}</a:tableStyleId>
              </a:tblPr>
              <a:tblGrid>
                <a:gridCol w="2311647"/>
                <a:gridCol w="3401844"/>
              </a:tblGrid>
              <a:tr h="256141">
                <a:tc>
                  <a:txBody>
                    <a:bodyPr/>
                    <a:lstStyle/>
                    <a:p>
                      <a:pPr>
                        <a:lnSpc>
                          <a:spcPct val="107000"/>
                        </a:lnSpc>
                        <a:spcAft>
                          <a:spcPts val="0"/>
                        </a:spcAft>
                      </a:pPr>
                      <a:r>
                        <a:rPr lang="pl-PL" sz="1400" dirty="0">
                          <a:effectLst/>
                        </a:rPr>
                        <a:t>Okresy kapitalizacji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nSpc>
                          <a:spcPct val="107000"/>
                        </a:lnSpc>
                        <a:spcAft>
                          <a:spcPts val="0"/>
                        </a:spcAft>
                      </a:pPr>
                      <a:r>
                        <a:rPr lang="pl-PL" sz="1400">
                          <a:effectLst/>
                        </a:rPr>
                        <a:t>Aktualne saldo lokaty</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1</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dirty="0">
                          <a:effectLst/>
                        </a:rPr>
                        <a:t>1 000,83 zł</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2</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1 001,67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3</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1 002,50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4</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1 003,34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5</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1 004,17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6</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1 005,01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7</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1 005,85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8</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1 006,69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9</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1 007,53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10</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dirty="0">
                          <a:effectLst/>
                        </a:rPr>
                        <a:t>1 008,36 zł</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11</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1 009,20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12</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1 010,05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13</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1 010,89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14</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1 011,73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15</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1 012,57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16</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1 013,42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17</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1 014,26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18</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1 015,11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19</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1 015,95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20</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1 016,80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21</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1 017,65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22</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1 018,49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23</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1 019,34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604">
                <a:tc>
                  <a:txBody>
                    <a:bodyPr/>
                    <a:lstStyle/>
                    <a:p>
                      <a:pPr algn="r">
                        <a:lnSpc>
                          <a:spcPct val="107000"/>
                        </a:lnSpc>
                        <a:spcAft>
                          <a:spcPts val="0"/>
                        </a:spcAft>
                      </a:pPr>
                      <a:r>
                        <a:rPr lang="pl-PL" sz="1400">
                          <a:effectLst/>
                        </a:rPr>
                        <a:t>24</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dirty="0">
                          <a:effectLst/>
                        </a:rPr>
                        <a:t>1 020,19 zł</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bl>
          </a:graphicData>
        </a:graphic>
      </p:graphicFrame>
      <p:sp>
        <p:nvSpPr>
          <p:cNvPr id="2" name="Rectangle 1"/>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1837304774"/>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p:cNvSpPr>
            <a:spLocks noGrp="1"/>
          </p:cNvSpPr>
          <p:nvPr>
            <p:ph type="title"/>
          </p:nvPr>
        </p:nvSpPr>
        <p:spPr/>
        <p:txBody>
          <a:bodyPr/>
          <a:lstStyle/>
          <a:p>
            <a:endParaRPr lang="pl-PL"/>
          </a:p>
        </p:txBody>
      </p:sp>
      <p:graphicFrame>
        <p:nvGraphicFramePr>
          <p:cNvPr id="6" name="Symbol zastępczy zawartości 5"/>
          <p:cNvGraphicFramePr>
            <a:graphicFrameLocks noGrp="1"/>
          </p:cNvGraphicFramePr>
          <p:nvPr>
            <p:ph sz="half" idx="1"/>
            <p:extLst>
              <p:ext uri="{D42A27DB-BD31-4B8C-83A1-F6EECF244321}">
                <p14:modId xmlns:p14="http://schemas.microsoft.com/office/powerpoint/2010/main" val="2176776436"/>
              </p:ext>
            </p:extLst>
          </p:nvPr>
        </p:nvGraphicFramePr>
        <p:xfrm>
          <a:off x="838204" y="1825626"/>
          <a:ext cx="4516930" cy="3145333"/>
        </p:xfrm>
        <a:graphic>
          <a:graphicData uri="http://schemas.openxmlformats.org/drawingml/2006/table">
            <a:tbl>
              <a:tblPr firstRow="1" firstCol="1" bandRow="1">
                <a:tableStyleId>{5C22544A-7EE6-4342-B048-85BDC9FD1C3A}</a:tableStyleId>
              </a:tblPr>
              <a:tblGrid>
                <a:gridCol w="1739831"/>
                <a:gridCol w="2560352"/>
                <a:gridCol w="216747"/>
              </a:tblGrid>
              <a:tr h="342248">
                <a:tc gridSpan="3">
                  <a:txBody>
                    <a:bodyPr/>
                    <a:lstStyle/>
                    <a:p>
                      <a:pPr algn="ctr">
                        <a:lnSpc>
                          <a:spcPct val="107000"/>
                        </a:lnSpc>
                        <a:spcAft>
                          <a:spcPts val="0"/>
                        </a:spcAft>
                      </a:pPr>
                      <a:r>
                        <a:rPr lang="pl-PL" sz="1800" dirty="0" err="1">
                          <a:effectLst/>
                        </a:rPr>
                        <a:t>eLOKATA</a:t>
                      </a:r>
                      <a:r>
                        <a:rPr lang="pl-PL" sz="1800" dirty="0">
                          <a:effectLst/>
                        </a:rPr>
                        <a:t> - KWOTA MAKSYMALNA 1 000 000 ZŁ</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342248">
                <a:tc gridSpan="3">
                  <a:txBody>
                    <a:bodyPr/>
                    <a:lstStyle/>
                    <a:p>
                      <a:pPr algn="ctr">
                        <a:lnSpc>
                          <a:spcPct val="107000"/>
                        </a:lnSpc>
                        <a:spcAft>
                          <a:spcPts val="0"/>
                        </a:spcAft>
                      </a:pPr>
                      <a:r>
                        <a:rPr lang="pl-PL" sz="1800">
                          <a:effectLst/>
                        </a:rPr>
                        <a:t>Kapitalizacja co miesiąc po dopisaniu odsetek</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657115">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800" dirty="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657115">
                <a:tc>
                  <a:txBody>
                    <a:bodyPr/>
                    <a:lstStyle/>
                    <a:p>
                      <a:pPr>
                        <a:lnSpc>
                          <a:spcPct val="107000"/>
                        </a:lnSpc>
                        <a:spcAft>
                          <a:spcPts val="0"/>
                        </a:spcAft>
                      </a:pPr>
                      <a:r>
                        <a:rPr lang="pl-PL" sz="1800">
                          <a:effectLst/>
                        </a:rPr>
                        <a:t>Wkład początkowy</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800" dirty="0">
                          <a:effectLst/>
                        </a:rPr>
                        <a:t>Oprocentowanie w skali roku</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657115">
                <a:tc>
                  <a:txBody>
                    <a:bodyPr/>
                    <a:lstStyle/>
                    <a:p>
                      <a:pPr algn="r">
                        <a:lnSpc>
                          <a:spcPct val="107000"/>
                        </a:lnSpc>
                        <a:spcAft>
                          <a:spcPts val="0"/>
                        </a:spcAft>
                      </a:pPr>
                      <a:r>
                        <a:rPr lang="pl-PL" sz="1800">
                          <a:effectLst/>
                        </a:rPr>
                        <a:t>1 000 000,00 zł</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800">
                          <a:effectLst/>
                        </a:rPr>
                        <a:t>1,00%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800" dirty="0"/>
                    </a:p>
                  </a:txBody>
                  <a:tcPr/>
                </a:tc>
              </a:tr>
            </a:tbl>
          </a:graphicData>
        </a:graphic>
      </p:graphicFrame>
      <p:graphicFrame>
        <p:nvGraphicFramePr>
          <p:cNvPr id="7" name="Symbol zastępczy zawartości 6"/>
          <p:cNvGraphicFramePr>
            <a:graphicFrameLocks noGrp="1"/>
          </p:cNvGraphicFramePr>
          <p:nvPr>
            <p:ph sz="half" idx="2"/>
            <p:extLst>
              <p:ext uri="{D42A27DB-BD31-4B8C-83A1-F6EECF244321}">
                <p14:modId xmlns:p14="http://schemas.microsoft.com/office/powerpoint/2010/main" val="2489083449"/>
              </p:ext>
            </p:extLst>
          </p:nvPr>
        </p:nvGraphicFramePr>
        <p:xfrm>
          <a:off x="5622203" y="365136"/>
          <a:ext cx="5731599" cy="6198625"/>
        </p:xfrm>
        <a:graphic>
          <a:graphicData uri="http://schemas.openxmlformats.org/drawingml/2006/table">
            <a:tbl>
              <a:tblPr firstRow="1" firstCol="1" bandRow="1">
                <a:tableStyleId>{5C22544A-7EE6-4342-B048-85BDC9FD1C3A}</a:tableStyleId>
              </a:tblPr>
              <a:tblGrid>
                <a:gridCol w="2318975"/>
                <a:gridCol w="3412624"/>
              </a:tblGrid>
              <a:tr h="247945">
                <a:tc>
                  <a:txBody>
                    <a:bodyPr/>
                    <a:lstStyle/>
                    <a:p>
                      <a:pPr>
                        <a:lnSpc>
                          <a:spcPct val="107000"/>
                        </a:lnSpc>
                        <a:spcAft>
                          <a:spcPts val="0"/>
                        </a:spcAft>
                      </a:pPr>
                      <a:r>
                        <a:rPr lang="pl-PL" sz="1400" dirty="0">
                          <a:effectLst/>
                        </a:rPr>
                        <a:t>Okresy kapitalizacji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nSpc>
                          <a:spcPct val="107000"/>
                        </a:lnSpc>
                        <a:spcAft>
                          <a:spcPts val="0"/>
                        </a:spcAft>
                      </a:pPr>
                      <a:r>
                        <a:rPr lang="pl-PL" sz="1400">
                          <a:effectLst/>
                        </a:rPr>
                        <a:t>Aktualne saldo lokaty</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1</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dirty="0">
                          <a:effectLst/>
                        </a:rPr>
                        <a:t>1 000 833,33 zł</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2</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1 001 667,36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3</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1 002 502,08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4</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1 003 337,50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5</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1 004 173,62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6</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dirty="0">
                          <a:effectLst/>
                        </a:rPr>
                        <a:t>1 005 010,43 zł</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7</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1 005 847,94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8</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1 006 686,14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9</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1 007 525,05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10</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1 008 364,65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11</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1 009 204,96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dirty="0">
                          <a:effectLst/>
                        </a:rPr>
                        <a:t>12</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1 010 045,96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13</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1 010 887,67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14</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1 011 730,07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15</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1 012 573,18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16</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1 013 416,99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17</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1 014 261,51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18</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1 015 106,72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19</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1 015 952,65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20</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1 016 799,27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21</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1 017 646,61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22</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1 018 494,64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a:effectLst/>
                        </a:rPr>
                        <a:t>23</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1 019 343,39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7945">
                <a:tc>
                  <a:txBody>
                    <a:bodyPr/>
                    <a:lstStyle/>
                    <a:p>
                      <a:pPr algn="r">
                        <a:lnSpc>
                          <a:spcPct val="107000"/>
                        </a:lnSpc>
                        <a:spcAft>
                          <a:spcPts val="0"/>
                        </a:spcAft>
                      </a:pPr>
                      <a:r>
                        <a:rPr lang="pl-PL" sz="1400" dirty="0">
                          <a:effectLst/>
                        </a:rPr>
                        <a:t>24</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dirty="0">
                          <a:effectLst/>
                        </a:rPr>
                        <a:t>1 020 192,84 zł</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2912306454"/>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graphicFrame>
        <p:nvGraphicFramePr>
          <p:cNvPr id="6" name="Symbol zastępczy zawartości 5"/>
          <p:cNvGraphicFramePr>
            <a:graphicFrameLocks noGrp="1"/>
          </p:cNvGraphicFramePr>
          <p:nvPr>
            <p:ph sz="half" idx="1"/>
            <p:extLst>
              <p:ext uri="{D42A27DB-BD31-4B8C-83A1-F6EECF244321}">
                <p14:modId xmlns:p14="http://schemas.microsoft.com/office/powerpoint/2010/main" val="1972357484"/>
              </p:ext>
            </p:extLst>
          </p:nvPr>
        </p:nvGraphicFramePr>
        <p:xfrm>
          <a:off x="838201" y="1825626"/>
          <a:ext cx="4349437" cy="2851209"/>
        </p:xfrm>
        <a:graphic>
          <a:graphicData uri="http://schemas.openxmlformats.org/drawingml/2006/table">
            <a:tbl>
              <a:tblPr firstRow="1" firstCol="1" bandRow="1">
                <a:tableStyleId>{5C22544A-7EE6-4342-B048-85BDC9FD1C3A}</a:tableStyleId>
              </a:tblPr>
              <a:tblGrid>
                <a:gridCol w="1671447"/>
                <a:gridCol w="2459719"/>
                <a:gridCol w="218271"/>
              </a:tblGrid>
              <a:tr h="344581">
                <a:tc gridSpan="3">
                  <a:txBody>
                    <a:bodyPr/>
                    <a:lstStyle/>
                    <a:p>
                      <a:pPr algn="ctr">
                        <a:lnSpc>
                          <a:spcPct val="107000"/>
                        </a:lnSpc>
                        <a:spcAft>
                          <a:spcPts val="0"/>
                        </a:spcAft>
                      </a:pPr>
                      <a:r>
                        <a:rPr lang="pl-PL" sz="1600" dirty="0" err="1">
                          <a:effectLst/>
                        </a:rPr>
                        <a:t>eLOKATA</a:t>
                      </a:r>
                      <a:r>
                        <a:rPr lang="pl-PL" sz="1600" dirty="0">
                          <a:effectLst/>
                        </a:rPr>
                        <a:t> - KWOTA 5 000 zł</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344581">
                <a:tc gridSpan="3">
                  <a:txBody>
                    <a:bodyPr/>
                    <a:lstStyle/>
                    <a:p>
                      <a:pPr algn="ctr">
                        <a:lnSpc>
                          <a:spcPct val="107000"/>
                        </a:lnSpc>
                        <a:spcAft>
                          <a:spcPts val="0"/>
                        </a:spcAft>
                      </a:pPr>
                      <a:r>
                        <a:rPr lang="pl-PL" sz="1600">
                          <a:effectLst/>
                        </a:rPr>
                        <a:t>Kapitalizacja co miesiąc po dopisaniu odsetek</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661595">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dirty="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661595">
                <a:tc>
                  <a:txBody>
                    <a:bodyPr/>
                    <a:lstStyle/>
                    <a:p>
                      <a:pPr>
                        <a:lnSpc>
                          <a:spcPct val="107000"/>
                        </a:lnSpc>
                        <a:spcAft>
                          <a:spcPts val="0"/>
                        </a:spcAft>
                      </a:pPr>
                      <a:r>
                        <a:rPr lang="pl-PL" sz="1600">
                          <a:effectLst/>
                        </a:rPr>
                        <a:t>Wkład początkowy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600" dirty="0">
                          <a:effectLst/>
                        </a:rPr>
                        <a:t>Oprocentowanie w skali roku</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661595">
                <a:tc>
                  <a:txBody>
                    <a:bodyPr/>
                    <a:lstStyle/>
                    <a:p>
                      <a:pPr algn="r">
                        <a:lnSpc>
                          <a:spcPct val="107000"/>
                        </a:lnSpc>
                        <a:spcAft>
                          <a:spcPts val="0"/>
                        </a:spcAft>
                      </a:pPr>
                      <a:r>
                        <a:rPr lang="pl-PL" sz="1600">
                          <a:effectLst/>
                        </a:rPr>
                        <a:t>5 000,00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1,00%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dirty="0"/>
                    </a:p>
                  </a:txBody>
                  <a:tcPr/>
                </a:tc>
              </a:tr>
            </a:tbl>
          </a:graphicData>
        </a:graphic>
      </p:graphicFrame>
      <p:graphicFrame>
        <p:nvGraphicFramePr>
          <p:cNvPr id="7" name="Symbol zastępczy zawartości 6"/>
          <p:cNvGraphicFramePr>
            <a:graphicFrameLocks noGrp="1"/>
          </p:cNvGraphicFramePr>
          <p:nvPr>
            <p:ph sz="half" idx="2"/>
            <p:extLst>
              <p:ext uri="{D42A27DB-BD31-4B8C-83A1-F6EECF244321}">
                <p14:modId xmlns:p14="http://schemas.microsoft.com/office/powerpoint/2010/main" val="119021906"/>
              </p:ext>
            </p:extLst>
          </p:nvPr>
        </p:nvGraphicFramePr>
        <p:xfrm>
          <a:off x="5413974" y="365133"/>
          <a:ext cx="5939828" cy="6225797"/>
        </p:xfrm>
        <a:graphic>
          <a:graphicData uri="http://schemas.openxmlformats.org/drawingml/2006/table">
            <a:tbl>
              <a:tblPr firstRow="1" firstCol="1" bandRow="1">
                <a:tableStyleId>{5C22544A-7EE6-4342-B048-85BDC9FD1C3A}</a:tableStyleId>
              </a:tblPr>
              <a:tblGrid>
                <a:gridCol w="2403223"/>
                <a:gridCol w="3536605"/>
              </a:tblGrid>
              <a:tr h="251285">
                <a:tc>
                  <a:txBody>
                    <a:bodyPr/>
                    <a:lstStyle/>
                    <a:p>
                      <a:pPr>
                        <a:lnSpc>
                          <a:spcPct val="107000"/>
                        </a:lnSpc>
                        <a:spcAft>
                          <a:spcPts val="0"/>
                        </a:spcAft>
                      </a:pPr>
                      <a:r>
                        <a:rPr lang="pl-PL" sz="1400">
                          <a:effectLst/>
                        </a:rPr>
                        <a:t>Okresy kapitalizacji</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nSpc>
                          <a:spcPct val="107000"/>
                        </a:lnSpc>
                        <a:spcAft>
                          <a:spcPts val="0"/>
                        </a:spcAft>
                      </a:pPr>
                      <a:r>
                        <a:rPr lang="pl-PL" sz="1400">
                          <a:effectLst/>
                        </a:rPr>
                        <a:t>Aktualne saldo lokaty</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1</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dirty="0">
                          <a:effectLst/>
                        </a:rPr>
                        <a:t>5 004,17 zł</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2</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5 008,34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3</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5 012,51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4</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5 016,69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5</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5 020,87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6</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5 025,05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7</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5 029,24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8</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5 033,43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dirty="0">
                          <a:effectLst/>
                        </a:rPr>
                        <a:t>9</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5 037,63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10</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5 041,82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11</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5 046,02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12</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5 050,23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13</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5 054,44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14</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5 058,65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15</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5 062,87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16</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5 067,08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17</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5 071,31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18</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5 075,53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19</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5 079,76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20</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5 084,00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21</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5 088,23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22</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5 092,47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23</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a:effectLst/>
                        </a:rPr>
                        <a:t>5 096,72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r h="248938">
                <a:tc>
                  <a:txBody>
                    <a:bodyPr/>
                    <a:lstStyle/>
                    <a:p>
                      <a:pPr algn="r">
                        <a:lnSpc>
                          <a:spcPct val="107000"/>
                        </a:lnSpc>
                        <a:spcAft>
                          <a:spcPts val="0"/>
                        </a:spcAft>
                      </a:pPr>
                      <a:r>
                        <a:rPr lang="pl-PL" sz="1400">
                          <a:effectLst/>
                        </a:rPr>
                        <a:t>24</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c>
                  <a:txBody>
                    <a:bodyPr/>
                    <a:lstStyle/>
                    <a:p>
                      <a:pPr algn="r">
                        <a:lnSpc>
                          <a:spcPct val="107000"/>
                        </a:lnSpc>
                        <a:spcAft>
                          <a:spcPts val="0"/>
                        </a:spcAft>
                      </a:pPr>
                      <a:r>
                        <a:rPr lang="pl-PL" sz="1400" dirty="0">
                          <a:effectLst/>
                        </a:rPr>
                        <a:t>5 100,96 zł</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1955" marR="41955" marT="0" marB="0" anchor="b"/>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1365052951"/>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12252" y="611671"/>
            <a:ext cx="9720072" cy="1499616"/>
          </a:xfrm>
        </p:spPr>
        <p:txBody>
          <a:bodyPr/>
          <a:lstStyle/>
          <a:p>
            <a:r>
              <a:rPr lang="pl-PL" dirty="0" smtClean="0"/>
              <a:t>Lokata terminowa</a:t>
            </a:r>
            <a:endParaRPr lang="pl-PL" dirty="0"/>
          </a:p>
        </p:txBody>
      </p:sp>
      <p:graphicFrame>
        <p:nvGraphicFramePr>
          <p:cNvPr id="6" name="Symbol zastępczy zawartości 5"/>
          <p:cNvGraphicFramePr>
            <a:graphicFrameLocks noGrp="1"/>
          </p:cNvGraphicFramePr>
          <p:nvPr>
            <p:ph idx="1"/>
            <p:extLst>
              <p:ext uri="{D42A27DB-BD31-4B8C-83A1-F6EECF244321}">
                <p14:modId xmlns:p14="http://schemas.microsoft.com/office/powerpoint/2010/main" val="354256553"/>
              </p:ext>
            </p:extLst>
          </p:nvPr>
        </p:nvGraphicFramePr>
        <p:xfrm>
          <a:off x="838200" y="1799166"/>
          <a:ext cx="10433366" cy="4813999"/>
        </p:xfrm>
        <a:graphic>
          <a:graphicData uri="http://schemas.openxmlformats.org/drawingml/2006/table">
            <a:tbl>
              <a:tblPr firstRow="1" firstCol="1" bandRow="1">
                <a:tableStyleId>{5C22544A-7EE6-4342-B048-85BDC9FD1C3A}</a:tableStyleId>
              </a:tblPr>
              <a:tblGrid>
                <a:gridCol w="4627531"/>
                <a:gridCol w="2056679"/>
                <a:gridCol w="3749156"/>
              </a:tblGrid>
              <a:tr h="283617">
                <a:tc>
                  <a:txBody>
                    <a:bodyPr/>
                    <a:lstStyle/>
                    <a:p>
                      <a:pPr>
                        <a:lnSpc>
                          <a:spcPct val="107000"/>
                        </a:lnSpc>
                        <a:spcAft>
                          <a:spcPts val="0"/>
                        </a:spcAft>
                      </a:pPr>
                      <a:r>
                        <a:rPr lang="pl-PL" sz="1600" dirty="0">
                          <a:effectLst/>
                        </a:rPr>
                        <a:t>Cechy</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Opis</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Uwagi dodatkowe</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283617">
                <a:tc>
                  <a:txBody>
                    <a:bodyPr/>
                    <a:lstStyle/>
                    <a:p>
                      <a:pPr>
                        <a:lnSpc>
                          <a:spcPct val="107000"/>
                        </a:lnSpc>
                        <a:spcAft>
                          <a:spcPts val="0"/>
                        </a:spcAft>
                      </a:pPr>
                      <a:r>
                        <a:rPr lang="pl-PL" sz="1600" dirty="0">
                          <a:effectLst/>
                        </a:rPr>
                        <a:t>Termin</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3/6/12/24 miesiące</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tc>
              </a:tr>
              <a:tr h="283617">
                <a:tc>
                  <a:txBody>
                    <a:bodyPr/>
                    <a:lstStyle/>
                    <a:p>
                      <a:pPr>
                        <a:lnSpc>
                          <a:spcPct val="107000"/>
                        </a:lnSpc>
                        <a:spcAft>
                          <a:spcPts val="0"/>
                        </a:spcAft>
                      </a:pPr>
                      <a:r>
                        <a:rPr lang="pl-PL" sz="1600">
                          <a:effectLst/>
                        </a:rPr>
                        <a:t>Waluta</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Złoty polski</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tc>
              </a:tr>
              <a:tr h="283617">
                <a:tc>
                  <a:txBody>
                    <a:bodyPr/>
                    <a:lstStyle/>
                    <a:p>
                      <a:pPr>
                        <a:lnSpc>
                          <a:spcPct val="107000"/>
                        </a:lnSpc>
                        <a:spcAft>
                          <a:spcPts val="0"/>
                        </a:spcAft>
                      </a:pPr>
                      <a:r>
                        <a:rPr lang="pl-PL" sz="1600">
                          <a:effectLst/>
                        </a:rPr>
                        <a:t>Minimalna kwota</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1 000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tc>
              </a:tr>
              <a:tr h="283617">
                <a:tc>
                  <a:txBody>
                    <a:bodyPr/>
                    <a:lstStyle/>
                    <a:p>
                      <a:pPr>
                        <a:lnSpc>
                          <a:spcPct val="107000"/>
                        </a:lnSpc>
                        <a:spcAft>
                          <a:spcPts val="0"/>
                        </a:spcAft>
                      </a:pPr>
                      <a:r>
                        <a:rPr lang="pl-PL" sz="1600">
                          <a:effectLst/>
                        </a:rPr>
                        <a:t>Maksymalna kwota</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200 000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Przy lokacie zakładanej w placówce</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567233">
                <a:tc>
                  <a:txBody>
                    <a:bodyPr/>
                    <a:lstStyle/>
                    <a:p>
                      <a:pPr>
                        <a:lnSpc>
                          <a:spcPct val="107000"/>
                        </a:lnSpc>
                        <a:spcAft>
                          <a:spcPts val="0"/>
                        </a:spcAft>
                      </a:pPr>
                      <a:r>
                        <a:rPr lang="pl-PL" sz="1600" dirty="0">
                          <a:effectLst/>
                        </a:rPr>
                        <a:t>Maksymalna kwota</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1 000 000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Przy lokacie zakładanej przez aplikację BZWBK24</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850850">
                <a:tc>
                  <a:txBody>
                    <a:bodyPr/>
                    <a:lstStyle/>
                    <a:p>
                      <a:pPr>
                        <a:lnSpc>
                          <a:spcPct val="107000"/>
                        </a:lnSpc>
                        <a:spcAft>
                          <a:spcPts val="0"/>
                        </a:spcAft>
                      </a:pPr>
                      <a:r>
                        <a:rPr lang="pl-PL" sz="1600">
                          <a:effectLst/>
                        </a:rPr>
                        <a:t>Stopa procentowa</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0,5%</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Oprocentowanie stałe liczone w skali roku, obowiązujące w pierwszym dniu danego okresu umownego</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567233">
                <a:tc>
                  <a:txBody>
                    <a:bodyPr/>
                    <a:lstStyle/>
                    <a:p>
                      <a:pPr>
                        <a:lnSpc>
                          <a:spcPct val="107000"/>
                        </a:lnSpc>
                        <a:spcAft>
                          <a:spcPts val="0"/>
                        </a:spcAft>
                      </a:pPr>
                      <a:r>
                        <a:rPr lang="pl-PL" sz="1600">
                          <a:effectLst/>
                        </a:rPr>
                        <a:t>Kapitalizacja</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dirty="0">
                          <a:effectLst/>
                        </a:rPr>
                        <a:t>Po upływie zadeklarowanego okresu przechowywania środków</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r>
              <a:tr h="283617">
                <a:tc>
                  <a:txBody>
                    <a:bodyPr/>
                    <a:lstStyle/>
                    <a:p>
                      <a:pPr>
                        <a:lnSpc>
                          <a:spcPct val="107000"/>
                        </a:lnSpc>
                        <a:spcAft>
                          <a:spcPts val="0"/>
                        </a:spcAft>
                      </a:pPr>
                      <a:r>
                        <a:rPr lang="pl-PL" sz="1600">
                          <a:effectLst/>
                        </a:rPr>
                        <a:t>Wypłata przed upływem okresu umownego</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Oprocentowanie według stopy 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283617">
                <a:tc>
                  <a:txBody>
                    <a:bodyPr/>
                    <a:lstStyle/>
                    <a:p>
                      <a:pPr>
                        <a:lnSpc>
                          <a:spcPct val="107000"/>
                        </a:lnSpc>
                        <a:spcAft>
                          <a:spcPts val="0"/>
                        </a:spcAft>
                      </a:pPr>
                      <a:r>
                        <a:rPr lang="pl-PL" sz="1600">
                          <a:effectLst/>
                        </a:rPr>
                        <a:t>Limit ilościowy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tc>
              </a:tr>
              <a:tr h="559747">
                <a:tc>
                  <a:txBody>
                    <a:bodyPr/>
                    <a:lstStyle/>
                    <a:p>
                      <a:pPr>
                        <a:lnSpc>
                          <a:spcPct val="107000"/>
                        </a:lnSpc>
                        <a:spcAft>
                          <a:spcPts val="0"/>
                        </a:spcAft>
                      </a:pPr>
                      <a:r>
                        <a:rPr lang="pl-PL" sz="1600">
                          <a:effectLst/>
                        </a:rPr>
                        <a:t>Odnowienie lokaty na kolejny taki sam termin</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dirty="0">
                          <a:effectLst/>
                        </a:rPr>
                        <a:t>-</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Lokata może być odnawiana wraz z zakończeniem się poprzedniej lokaty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283617">
                <a:tc>
                  <a:txBody>
                    <a:bodyPr/>
                    <a:lstStyle/>
                    <a:p>
                      <a:pPr>
                        <a:lnSpc>
                          <a:spcPct val="107000"/>
                        </a:lnSpc>
                        <a:spcAft>
                          <a:spcPts val="0"/>
                        </a:spcAft>
                      </a:pPr>
                      <a:r>
                        <a:rPr lang="pl-PL" sz="1600" dirty="0">
                          <a:effectLst/>
                        </a:rPr>
                        <a:t>Efektywna stopa procentowa</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0,50%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pPr>
                      <a:endParaRPr lang="pl-PL" sz="1600" dirty="0">
                        <a:effectLst/>
                        <a:latin typeface="Calibri" panose="020F0502020204030204" pitchFamily="34" charset="0"/>
                        <a:cs typeface="Times New Roman" panose="02020603050405020304" pitchFamily="18" charset="0"/>
                      </a:endParaRPr>
                    </a:p>
                  </a:txBody>
                  <a:tcPr marL="44451" marR="44451" marT="0" marB="0"/>
                </a:tc>
              </a:tr>
            </a:tbl>
          </a:graphicData>
        </a:graphic>
      </p:graphicFrame>
    </p:spTree>
    <p:extLst>
      <p:ext uri="{BB962C8B-B14F-4D97-AF65-F5344CB8AC3E}">
        <p14:creationId xmlns:p14="http://schemas.microsoft.com/office/powerpoint/2010/main" val="1725634450"/>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Cechy lokaty terminowej</a:t>
            </a:r>
            <a:endParaRPr lang="pl-PL" dirty="0"/>
          </a:p>
        </p:txBody>
      </p:sp>
      <p:sp>
        <p:nvSpPr>
          <p:cNvPr id="3" name="Symbol zastępczy zawartości 2"/>
          <p:cNvSpPr>
            <a:spLocks noGrp="1"/>
          </p:cNvSpPr>
          <p:nvPr>
            <p:ph idx="1"/>
          </p:nvPr>
        </p:nvSpPr>
        <p:spPr/>
        <p:txBody>
          <a:bodyPr>
            <a:normAutofit fontScale="85000" lnSpcReduction="20000"/>
          </a:bodyPr>
          <a:lstStyle/>
          <a:p>
            <a:r>
              <a:rPr lang="pl-PL" dirty="0"/>
              <a:t>Lokata terminowa może być otwarta na 3, 6, 12, 24 miesiące.</a:t>
            </a:r>
          </a:p>
          <a:p>
            <a:r>
              <a:rPr lang="pl-PL" dirty="0"/>
              <a:t>Minimalna kwota lokaty to 1000 zł, a maksymalna 200 000 zł. Występuje promocja, dzięki której lokata może zostać otwarta nawet na 1 000 000 zł, pod warunkiem, że jest ona zakładana przez aplikację BZWBK24.</a:t>
            </a:r>
          </a:p>
          <a:p>
            <a:r>
              <a:rPr lang="pl-PL" dirty="0"/>
              <a:t>Stopa procentowa jest stała i wynosi 0,50% w skali roku.</a:t>
            </a:r>
          </a:p>
          <a:p>
            <a:r>
              <a:rPr lang="pl-PL" dirty="0"/>
              <a:t>Kapitalizacja następuje po upływie zdeklarowanego okresu przechowywania środków.</a:t>
            </a:r>
          </a:p>
          <a:p>
            <a:r>
              <a:rPr lang="pl-PL" dirty="0"/>
              <a:t>Nie ma limitu ilościowego, dlatego ilustrując wielkość odsetek przy zakładaniu na każdy termin, przyjęliśmy powtórne jej otwieranie po zakończeniu się okresu umownego, w celu porównania ilości naliczonych odsetek przy otwieraniu na różne terminy. </a:t>
            </a:r>
          </a:p>
          <a:p>
            <a:r>
              <a:rPr lang="pl-PL" dirty="0"/>
              <a:t>Wypłata przed upłynięciem okresu umownego traktowana jest jako zerwanie umowy i odsetki nie zostają wypłacane.</a:t>
            </a:r>
          </a:p>
          <a:p>
            <a:r>
              <a:rPr lang="pl-PL" dirty="0"/>
              <a:t>Otwarcie lokaty następuje przez założenie dyspozycji z rachunku bankowego w tej samej walucie.</a:t>
            </a:r>
          </a:p>
        </p:txBody>
      </p:sp>
    </p:spTree>
    <p:extLst>
      <p:ext uri="{BB962C8B-B14F-4D97-AF65-F5344CB8AC3E}">
        <p14:creationId xmlns:p14="http://schemas.microsoft.com/office/powerpoint/2010/main" val="1956897640"/>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p:txBody>
          <a:bodyPr>
            <a:noAutofit/>
          </a:bodyPr>
          <a:lstStyle/>
          <a:p>
            <a:pPr algn="ctr"/>
            <a:r>
              <a:rPr lang="pl-PL" sz="2000" dirty="0"/>
              <a:t>Lokata terminowa przedstawiona odnawiana przez 4 lata po zakończeniu się okresu umownego zawierana na okres 3 miesięcy dla kwoty minimalnej, maksymalnej, maksymalnej zawieranej przez aplikację BZWBK24 oraz kwoty 5 000 zł.</a:t>
            </a:r>
          </a:p>
        </p:txBody>
      </p:sp>
      <p:sp>
        <p:nvSpPr>
          <p:cNvPr id="5" name="Symbol zastępczy tekstu 4"/>
          <p:cNvSpPr>
            <a:spLocks noGrp="1"/>
          </p:cNvSpPr>
          <p:nvPr>
            <p:ph type="body" idx="1"/>
          </p:nvPr>
        </p:nvSpPr>
        <p:spPr/>
        <p:txBody>
          <a:bodyPr/>
          <a:lstStyle/>
          <a:p>
            <a:endParaRPr lang="pl-PL"/>
          </a:p>
        </p:txBody>
      </p:sp>
    </p:spTree>
    <p:extLst>
      <p:ext uri="{BB962C8B-B14F-4D97-AF65-F5344CB8AC3E}">
        <p14:creationId xmlns:p14="http://schemas.microsoft.com/office/powerpoint/2010/main" val="2109363091"/>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p:txBody>
          <a:bodyPr/>
          <a:lstStyle/>
          <a:p>
            <a:endParaRPr lang="pl-PL"/>
          </a:p>
        </p:txBody>
      </p:sp>
      <p:graphicFrame>
        <p:nvGraphicFramePr>
          <p:cNvPr id="6" name="Symbol zastępczy zawartości 5"/>
          <p:cNvGraphicFramePr>
            <a:graphicFrameLocks noGrp="1"/>
          </p:cNvGraphicFramePr>
          <p:nvPr>
            <p:ph idx="1"/>
            <p:extLst>
              <p:ext uri="{D42A27DB-BD31-4B8C-83A1-F6EECF244321}">
                <p14:modId xmlns:p14="http://schemas.microsoft.com/office/powerpoint/2010/main" val="2155362415"/>
              </p:ext>
            </p:extLst>
          </p:nvPr>
        </p:nvGraphicFramePr>
        <p:xfrm>
          <a:off x="2154726" y="365125"/>
          <a:ext cx="7559646" cy="6326238"/>
        </p:xfrm>
        <a:graphic>
          <a:graphicData uri="http://schemas.openxmlformats.org/drawingml/2006/table">
            <a:tbl>
              <a:tblPr firstRow="1" firstCol="1" bandRow="1">
                <a:tableStyleId>{5C22544A-7EE6-4342-B048-85BDC9FD1C3A}</a:tableStyleId>
              </a:tblPr>
              <a:tblGrid>
                <a:gridCol w="2911027"/>
                <a:gridCol w="4283892"/>
                <a:gridCol w="364727"/>
              </a:tblGrid>
              <a:tr h="231843">
                <a:tc gridSpan="3">
                  <a:txBody>
                    <a:bodyPr/>
                    <a:lstStyle/>
                    <a:p>
                      <a:pPr algn="ctr">
                        <a:lnSpc>
                          <a:spcPct val="107000"/>
                        </a:lnSpc>
                        <a:spcAft>
                          <a:spcPts val="0"/>
                        </a:spcAft>
                      </a:pPr>
                      <a:r>
                        <a:rPr lang="pl-PL" sz="1500" dirty="0">
                          <a:effectLst/>
                        </a:rPr>
                        <a:t>LOKATA TERMINOWA - KWOTA MINIMALNA 1000 ZŁ</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hMerge="1">
                  <a:txBody>
                    <a:bodyPr/>
                    <a:lstStyle/>
                    <a:p>
                      <a:endParaRPr lang="pl-PL"/>
                    </a:p>
                  </a:txBody>
                  <a:tcPr/>
                </a:tc>
                <a:tc hMerge="1">
                  <a:txBody>
                    <a:bodyPr/>
                    <a:lstStyle/>
                    <a:p>
                      <a:endParaRPr lang="pl-PL"/>
                    </a:p>
                  </a:txBody>
                  <a:tcPr/>
                </a:tc>
              </a:tr>
              <a:tr h="231843">
                <a:tc gridSpan="3">
                  <a:txBody>
                    <a:bodyPr/>
                    <a:lstStyle/>
                    <a:p>
                      <a:pPr algn="ctr">
                        <a:lnSpc>
                          <a:spcPct val="107000"/>
                        </a:lnSpc>
                        <a:spcAft>
                          <a:spcPts val="0"/>
                        </a:spcAft>
                      </a:pPr>
                      <a:r>
                        <a:rPr lang="pl-PL" sz="1500" dirty="0">
                          <a:effectLst/>
                        </a:rPr>
                        <a:t>Lokata 3-miesięczna - odnawiana</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hMerge="1">
                  <a:txBody>
                    <a:bodyPr/>
                    <a:lstStyle/>
                    <a:p>
                      <a:endParaRPr lang="pl-PL"/>
                    </a:p>
                  </a:txBody>
                  <a:tcPr/>
                </a:tc>
                <a:tc hMerge="1">
                  <a:txBody>
                    <a:bodyPr/>
                    <a:lstStyle/>
                    <a:p>
                      <a:endParaRPr lang="pl-PL"/>
                    </a:p>
                  </a:txBody>
                  <a:tcPr/>
                </a:tc>
              </a:tr>
              <a:tr h="272662">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23991" marR="2399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nSpc>
                          <a:spcPct val="107000"/>
                        </a:lnSpc>
                        <a:spcAft>
                          <a:spcPts val="0"/>
                        </a:spcAft>
                      </a:pPr>
                      <a:r>
                        <a:rPr lang="pl-PL" sz="1500">
                          <a:effectLst/>
                        </a:rPr>
                        <a:t>Wkład początkowy</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nSpc>
                          <a:spcPct val="107000"/>
                        </a:lnSpc>
                        <a:spcAft>
                          <a:spcPts val="0"/>
                        </a:spcAft>
                      </a:pPr>
                      <a:r>
                        <a:rPr lang="pl-PL" sz="1500">
                          <a:effectLst/>
                        </a:rPr>
                        <a:t>Oprocentowanie w skali roku</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gn="r">
                        <a:lnSpc>
                          <a:spcPct val="107000"/>
                        </a:lnSpc>
                        <a:spcAft>
                          <a:spcPts val="0"/>
                        </a:spcAft>
                      </a:pPr>
                      <a:r>
                        <a:rPr lang="pl-PL" sz="1500">
                          <a:effectLst/>
                        </a:rPr>
                        <a:t>1 000,00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0,50%</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23991" marR="2399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nSpc>
                          <a:spcPct val="107000"/>
                        </a:lnSpc>
                        <a:spcAft>
                          <a:spcPts val="0"/>
                        </a:spcAft>
                      </a:pPr>
                      <a:r>
                        <a:rPr lang="pl-PL" sz="1500">
                          <a:effectLst/>
                        </a:rPr>
                        <a:t>Okresy kapitalizacji</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nSpc>
                          <a:spcPct val="107000"/>
                        </a:lnSpc>
                        <a:spcAft>
                          <a:spcPts val="0"/>
                        </a:spcAft>
                      </a:pPr>
                      <a:r>
                        <a:rPr lang="pl-PL" sz="1500">
                          <a:effectLst/>
                        </a:rPr>
                        <a:t>Aktualne saldo lokaty</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gn="r">
                        <a:lnSpc>
                          <a:spcPct val="107000"/>
                        </a:lnSpc>
                        <a:spcAft>
                          <a:spcPts val="0"/>
                        </a:spcAft>
                      </a:pPr>
                      <a:r>
                        <a:rPr lang="pl-PL" sz="1500">
                          <a:effectLst/>
                        </a:rPr>
                        <a:t>1</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dirty="0">
                          <a:effectLst/>
                        </a:rPr>
                        <a:t>1 001,25 zł</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gn="r">
                        <a:lnSpc>
                          <a:spcPct val="107000"/>
                        </a:lnSpc>
                        <a:spcAft>
                          <a:spcPts val="0"/>
                        </a:spcAft>
                      </a:pPr>
                      <a:r>
                        <a:rPr lang="pl-PL" sz="1500">
                          <a:effectLst/>
                        </a:rPr>
                        <a:t>2</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1 002,50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gn="r">
                        <a:lnSpc>
                          <a:spcPct val="107000"/>
                        </a:lnSpc>
                        <a:spcAft>
                          <a:spcPts val="0"/>
                        </a:spcAft>
                      </a:pPr>
                      <a:r>
                        <a:rPr lang="pl-PL" sz="1500">
                          <a:effectLst/>
                        </a:rPr>
                        <a:t>3</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1 003,75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gn="r">
                        <a:lnSpc>
                          <a:spcPct val="107000"/>
                        </a:lnSpc>
                        <a:spcAft>
                          <a:spcPts val="0"/>
                        </a:spcAft>
                      </a:pPr>
                      <a:r>
                        <a:rPr lang="pl-PL" sz="1500">
                          <a:effectLst/>
                        </a:rPr>
                        <a:t>(1 rok) 4</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1 005,01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gn="r">
                        <a:lnSpc>
                          <a:spcPct val="107000"/>
                        </a:lnSpc>
                        <a:spcAft>
                          <a:spcPts val="0"/>
                        </a:spcAft>
                      </a:pPr>
                      <a:r>
                        <a:rPr lang="pl-PL" sz="1500">
                          <a:effectLst/>
                        </a:rPr>
                        <a:t>5</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1 006,27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gn="r">
                        <a:lnSpc>
                          <a:spcPct val="107000"/>
                        </a:lnSpc>
                        <a:spcAft>
                          <a:spcPts val="0"/>
                        </a:spcAft>
                      </a:pPr>
                      <a:r>
                        <a:rPr lang="pl-PL" sz="1500">
                          <a:effectLst/>
                        </a:rPr>
                        <a:t>6</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1 007,52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gn="r">
                        <a:lnSpc>
                          <a:spcPct val="107000"/>
                        </a:lnSpc>
                        <a:spcAft>
                          <a:spcPts val="0"/>
                        </a:spcAft>
                      </a:pPr>
                      <a:r>
                        <a:rPr lang="pl-PL" sz="1500">
                          <a:effectLst/>
                        </a:rPr>
                        <a:t>7</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1 008,78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gn="r">
                        <a:lnSpc>
                          <a:spcPct val="107000"/>
                        </a:lnSpc>
                        <a:spcAft>
                          <a:spcPts val="0"/>
                        </a:spcAft>
                      </a:pPr>
                      <a:r>
                        <a:rPr lang="pl-PL" sz="1500">
                          <a:effectLst/>
                        </a:rPr>
                        <a:t>(2 lata) 8</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1 010,04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gn="r">
                        <a:lnSpc>
                          <a:spcPct val="107000"/>
                        </a:lnSpc>
                        <a:spcAft>
                          <a:spcPts val="0"/>
                        </a:spcAft>
                      </a:pPr>
                      <a:r>
                        <a:rPr lang="pl-PL" sz="1500">
                          <a:effectLst/>
                        </a:rPr>
                        <a:t>9</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1 011,31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gn="r">
                        <a:lnSpc>
                          <a:spcPct val="107000"/>
                        </a:lnSpc>
                        <a:spcAft>
                          <a:spcPts val="0"/>
                        </a:spcAft>
                      </a:pPr>
                      <a:r>
                        <a:rPr lang="pl-PL" sz="1500">
                          <a:effectLst/>
                        </a:rPr>
                        <a:t>10</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1 012,57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gn="r">
                        <a:lnSpc>
                          <a:spcPct val="107000"/>
                        </a:lnSpc>
                        <a:spcAft>
                          <a:spcPts val="0"/>
                        </a:spcAft>
                      </a:pPr>
                      <a:r>
                        <a:rPr lang="pl-PL" sz="1500">
                          <a:effectLst/>
                        </a:rPr>
                        <a:t>11</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1 013,84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gn="r">
                        <a:lnSpc>
                          <a:spcPct val="107000"/>
                        </a:lnSpc>
                        <a:spcAft>
                          <a:spcPts val="0"/>
                        </a:spcAft>
                      </a:pPr>
                      <a:r>
                        <a:rPr lang="pl-PL" sz="1500">
                          <a:effectLst/>
                        </a:rPr>
                        <a:t>(3 lata) 12</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1 015,10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gn="r">
                        <a:lnSpc>
                          <a:spcPct val="107000"/>
                        </a:lnSpc>
                        <a:spcAft>
                          <a:spcPts val="0"/>
                        </a:spcAft>
                      </a:pPr>
                      <a:r>
                        <a:rPr lang="pl-PL" sz="1500">
                          <a:effectLst/>
                        </a:rPr>
                        <a:t>13</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1 016,37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gn="r">
                        <a:lnSpc>
                          <a:spcPct val="107000"/>
                        </a:lnSpc>
                        <a:spcAft>
                          <a:spcPts val="0"/>
                        </a:spcAft>
                      </a:pPr>
                      <a:r>
                        <a:rPr lang="pl-PL" sz="1500">
                          <a:effectLst/>
                        </a:rPr>
                        <a:t>14</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1 017,64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gn="r">
                        <a:lnSpc>
                          <a:spcPct val="107000"/>
                        </a:lnSpc>
                        <a:spcAft>
                          <a:spcPts val="0"/>
                        </a:spcAft>
                      </a:pPr>
                      <a:r>
                        <a:rPr lang="pl-PL" sz="1500">
                          <a:effectLst/>
                        </a:rPr>
                        <a:t>15</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1 018,91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2662">
                <a:tc>
                  <a:txBody>
                    <a:bodyPr/>
                    <a:lstStyle/>
                    <a:p>
                      <a:pPr algn="r">
                        <a:lnSpc>
                          <a:spcPct val="107000"/>
                        </a:lnSpc>
                        <a:spcAft>
                          <a:spcPts val="0"/>
                        </a:spcAft>
                      </a:pPr>
                      <a:r>
                        <a:rPr lang="pl-PL" sz="1500">
                          <a:effectLst/>
                        </a:rPr>
                        <a:t>(4 lata) 16</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1 020,19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dirty="0"/>
                    </a:p>
                  </a:txBody>
                  <a:tcPr marL="49355" marR="49355" marT="24677" marB="24677"/>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2715790251"/>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1454247145"/>
              </p:ext>
            </p:extLst>
          </p:nvPr>
        </p:nvGraphicFramePr>
        <p:xfrm>
          <a:off x="2154725" y="365127"/>
          <a:ext cx="7586804" cy="6364774"/>
        </p:xfrm>
        <a:graphic>
          <a:graphicData uri="http://schemas.openxmlformats.org/drawingml/2006/table">
            <a:tbl>
              <a:tblPr firstRow="1" firstCol="1" bandRow="1">
                <a:tableStyleId>{5C22544A-7EE6-4342-B048-85BDC9FD1C3A}</a:tableStyleId>
              </a:tblPr>
              <a:tblGrid>
                <a:gridCol w="2921484"/>
                <a:gridCol w="4299283"/>
                <a:gridCol w="366037"/>
              </a:tblGrid>
              <a:tr h="242277">
                <a:tc gridSpan="3">
                  <a:txBody>
                    <a:bodyPr/>
                    <a:lstStyle/>
                    <a:p>
                      <a:pPr algn="ctr">
                        <a:lnSpc>
                          <a:spcPct val="107000"/>
                        </a:lnSpc>
                        <a:spcAft>
                          <a:spcPts val="0"/>
                        </a:spcAft>
                      </a:pPr>
                      <a:r>
                        <a:rPr lang="pl-PL" sz="1500" dirty="0">
                          <a:effectLst/>
                        </a:rPr>
                        <a:t>LOKATA TERMINOWA - KWOTA MAKSYMALNA 200 000 ZŁ</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hMerge="1">
                  <a:txBody>
                    <a:bodyPr/>
                    <a:lstStyle/>
                    <a:p>
                      <a:endParaRPr lang="pl-PL"/>
                    </a:p>
                  </a:txBody>
                  <a:tcPr/>
                </a:tc>
                <a:tc hMerge="1">
                  <a:txBody>
                    <a:bodyPr/>
                    <a:lstStyle/>
                    <a:p>
                      <a:endParaRPr lang="pl-PL"/>
                    </a:p>
                  </a:txBody>
                  <a:tcPr/>
                </a:tc>
              </a:tr>
              <a:tr h="242277">
                <a:tc gridSpan="3">
                  <a:txBody>
                    <a:bodyPr/>
                    <a:lstStyle/>
                    <a:p>
                      <a:pPr algn="ctr">
                        <a:lnSpc>
                          <a:spcPct val="107000"/>
                        </a:lnSpc>
                        <a:spcAft>
                          <a:spcPts val="0"/>
                        </a:spcAft>
                      </a:pPr>
                      <a:r>
                        <a:rPr lang="pl-PL" sz="1500">
                          <a:effectLst/>
                        </a:rPr>
                        <a:t>Lokata 3-miesięczna - odnawiana</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hMerge="1">
                  <a:txBody>
                    <a:bodyPr/>
                    <a:lstStyle/>
                    <a:p>
                      <a:endParaRPr lang="pl-PL"/>
                    </a:p>
                  </a:txBody>
                  <a:tcPr/>
                </a:tc>
                <a:tc hMerge="1">
                  <a:txBody>
                    <a:bodyPr/>
                    <a:lstStyle/>
                    <a:p>
                      <a:endParaRPr lang="pl-PL"/>
                    </a:p>
                  </a:txBody>
                  <a:tcPr/>
                </a:tc>
              </a:tr>
              <a:tr h="275312">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23991" marR="2399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5312">
                <a:tc>
                  <a:txBody>
                    <a:bodyPr/>
                    <a:lstStyle/>
                    <a:p>
                      <a:pPr>
                        <a:lnSpc>
                          <a:spcPct val="107000"/>
                        </a:lnSpc>
                        <a:spcAft>
                          <a:spcPts val="0"/>
                        </a:spcAft>
                      </a:pPr>
                      <a:r>
                        <a:rPr lang="pl-PL" sz="1500">
                          <a:effectLst/>
                        </a:rPr>
                        <a:t>Wkład początkowy</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nSpc>
                          <a:spcPct val="107000"/>
                        </a:lnSpc>
                        <a:spcAft>
                          <a:spcPts val="0"/>
                        </a:spcAft>
                      </a:pPr>
                      <a:r>
                        <a:rPr lang="pl-PL" sz="1500">
                          <a:effectLst/>
                        </a:rPr>
                        <a:t>Oprocentowanie w skali roku</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5312">
                <a:tc>
                  <a:txBody>
                    <a:bodyPr/>
                    <a:lstStyle/>
                    <a:p>
                      <a:pPr algn="r">
                        <a:lnSpc>
                          <a:spcPct val="107000"/>
                        </a:lnSpc>
                        <a:spcAft>
                          <a:spcPts val="0"/>
                        </a:spcAft>
                      </a:pPr>
                      <a:r>
                        <a:rPr lang="pl-PL" sz="1500">
                          <a:effectLst/>
                        </a:rPr>
                        <a:t>200 000,00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0,50%</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5312">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23991" marR="2399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5312">
                <a:tc>
                  <a:txBody>
                    <a:bodyPr/>
                    <a:lstStyle/>
                    <a:p>
                      <a:pPr>
                        <a:lnSpc>
                          <a:spcPct val="107000"/>
                        </a:lnSpc>
                        <a:spcAft>
                          <a:spcPts val="0"/>
                        </a:spcAft>
                      </a:pPr>
                      <a:r>
                        <a:rPr lang="pl-PL" sz="1500">
                          <a:effectLst/>
                        </a:rPr>
                        <a:t>Okresy kapitalizacji</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nSpc>
                          <a:spcPct val="107000"/>
                        </a:lnSpc>
                        <a:spcAft>
                          <a:spcPts val="0"/>
                        </a:spcAft>
                      </a:pPr>
                      <a:r>
                        <a:rPr lang="pl-PL" sz="1500">
                          <a:effectLst/>
                        </a:rPr>
                        <a:t>Aktualne saldo lokaty</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5312">
                <a:tc>
                  <a:txBody>
                    <a:bodyPr/>
                    <a:lstStyle/>
                    <a:p>
                      <a:pPr algn="r">
                        <a:lnSpc>
                          <a:spcPct val="107000"/>
                        </a:lnSpc>
                        <a:spcAft>
                          <a:spcPts val="0"/>
                        </a:spcAft>
                      </a:pPr>
                      <a:r>
                        <a:rPr lang="pl-PL" sz="1500">
                          <a:effectLst/>
                        </a:rPr>
                        <a:t>1</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200 250,00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5312">
                <a:tc>
                  <a:txBody>
                    <a:bodyPr/>
                    <a:lstStyle/>
                    <a:p>
                      <a:pPr algn="r">
                        <a:lnSpc>
                          <a:spcPct val="107000"/>
                        </a:lnSpc>
                        <a:spcAft>
                          <a:spcPts val="0"/>
                        </a:spcAft>
                      </a:pPr>
                      <a:r>
                        <a:rPr lang="pl-PL" sz="1500">
                          <a:effectLst/>
                        </a:rPr>
                        <a:t>2</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200 500,31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5312">
                <a:tc>
                  <a:txBody>
                    <a:bodyPr/>
                    <a:lstStyle/>
                    <a:p>
                      <a:pPr algn="r">
                        <a:lnSpc>
                          <a:spcPct val="107000"/>
                        </a:lnSpc>
                        <a:spcAft>
                          <a:spcPts val="0"/>
                        </a:spcAft>
                      </a:pPr>
                      <a:r>
                        <a:rPr lang="pl-PL" sz="1500">
                          <a:effectLst/>
                        </a:rPr>
                        <a:t>3</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200 750,94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5312">
                <a:tc>
                  <a:txBody>
                    <a:bodyPr/>
                    <a:lstStyle/>
                    <a:p>
                      <a:pPr algn="r">
                        <a:lnSpc>
                          <a:spcPct val="107000"/>
                        </a:lnSpc>
                        <a:spcAft>
                          <a:spcPts val="0"/>
                        </a:spcAft>
                      </a:pPr>
                      <a:r>
                        <a:rPr lang="pl-PL" sz="1500">
                          <a:effectLst/>
                        </a:rPr>
                        <a:t>(1 rok) 4</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201 001,88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316490">
                <a:tc>
                  <a:txBody>
                    <a:bodyPr/>
                    <a:lstStyle/>
                    <a:p>
                      <a:pPr algn="r">
                        <a:lnSpc>
                          <a:spcPct val="107000"/>
                        </a:lnSpc>
                        <a:spcAft>
                          <a:spcPts val="0"/>
                        </a:spcAft>
                      </a:pPr>
                      <a:r>
                        <a:rPr lang="pl-PL" sz="1500" dirty="0">
                          <a:effectLst/>
                        </a:rPr>
                        <a:t>5</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201 253,13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5312">
                <a:tc>
                  <a:txBody>
                    <a:bodyPr/>
                    <a:lstStyle/>
                    <a:p>
                      <a:pPr algn="r">
                        <a:lnSpc>
                          <a:spcPct val="107000"/>
                        </a:lnSpc>
                        <a:spcAft>
                          <a:spcPts val="0"/>
                        </a:spcAft>
                      </a:pPr>
                      <a:r>
                        <a:rPr lang="pl-PL" sz="1500">
                          <a:effectLst/>
                        </a:rPr>
                        <a:t>6</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dirty="0">
                          <a:effectLst/>
                        </a:rPr>
                        <a:t>201 504,70 zł</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5312">
                <a:tc>
                  <a:txBody>
                    <a:bodyPr/>
                    <a:lstStyle/>
                    <a:p>
                      <a:pPr algn="r">
                        <a:lnSpc>
                          <a:spcPct val="107000"/>
                        </a:lnSpc>
                        <a:spcAft>
                          <a:spcPts val="0"/>
                        </a:spcAft>
                      </a:pPr>
                      <a:r>
                        <a:rPr lang="pl-PL" sz="1500">
                          <a:effectLst/>
                        </a:rPr>
                        <a:t>7</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201 756,58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5312">
                <a:tc>
                  <a:txBody>
                    <a:bodyPr/>
                    <a:lstStyle/>
                    <a:p>
                      <a:pPr algn="r">
                        <a:lnSpc>
                          <a:spcPct val="107000"/>
                        </a:lnSpc>
                        <a:spcAft>
                          <a:spcPts val="0"/>
                        </a:spcAft>
                      </a:pPr>
                      <a:r>
                        <a:rPr lang="pl-PL" sz="1500">
                          <a:effectLst/>
                        </a:rPr>
                        <a:t>(2 lata) 8</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202 008,77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5312">
                <a:tc>
                  <a:txBody>
                    <a:bodyPr/>
                    <a:lstStyle/>
                    <a:p>
                      <a:pPr algn="r">
                        <a:lnSpc>
                          <a:spcPct val="107000"/>
                        </a:lnSpc>
                        <a:spcAft>
                          <a:spcPts val="0"/>
                        </a:spcAft>
                      </a:pPr>
                      <a:r>
                        <a:rPr lang="pl-PL" sz="1500">
                          <a:effectLst/>
                        </a:rPr>
                        <a:t>9</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202 261,28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5312">
                <a:tc>
                  <a:txBody>
                    <a:bodyPr/>
                    <a:lstStyle/>
                    <a:p>
                      <a:pPr algn="r">
                        <a:lnSpc>
                          <a:spcPct val="107000"/>
                        </a:lnSpc>
                        <a:spcAft>
                          <a:spcPts val="0"/>
                        </a:spcAft>
                      </a:pPr>
                      <a:r>
                        <a:rPr lang="pl-PL" sz="1500">
                          <a:effectLst/>
                        </a:rPr>
                        <a:t>10</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202 514,11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5312">
                <a:tc>
                  <a:txBody>
                    <a:bodyPr/>
                    <a:lstStyle/>
                    <a:p>
                      <a:pPr algn="r">
                        <a:lnSpc>
                          <a:spcPct val="107000"/>
                        </a:lnSpc>
                        <a:spcAft>
                          <a:spcPts val="0"/>
                        </a:spcAft>
                      </a:pPr>
                      <a:r>
                        <a:rPr lang="pl-PL" sz="1500">
                          <a:effectLst/>
                        </a:rPr>
                        <a:t>11</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202 767,25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5312">
                <a:tc>
                  <a:txBody>
                    <a:bodyPr/>
                    <a:lstStyle/>
                    <a:p>
                      <a:pPr algn="r">
                        <a:lnSpc>
                          <a:spcPct val="107000"/>
                        </a:lnSpc>
                        <a:spcAft>
                          <a:spcPts val="0"/>
                        </a:spcAft>
                      </a:pPr>
                      <a:r>
                        <a:rPr lang="pl-PL" sz="1500">
                          <a:effectLst/>
                        </a:rPr>
                        <a:t>(3 lata) 12</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203 020,71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5312">
                <a:tc>
                  <a:txBody>
                    <a:bodyPr/>
                    <a:lstStyle/>
                    <a:p>
                      <a:pPr algn="r">
                        <a:lnSpc>
                          <a:spcPct val="107000"/>
                        </a:lnSpc>
                        <a:spcAft>
                          <a:spcPts val="0"/>
                        </a:spcAft>
                      </a:pPr>
                      <a:r>
                        <a:rPr lang="pl-PL" sz="1500">
                          <a:effectLst/>
                        </a:rPr>
                        <a:t>13</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203 274,49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5312">
                <a:tc>
                  <a:txBody>
                    <a:bodyPr/>
                    <a:lstStyle/>
                    <a:p>
                      <a:pPr algn="r">
                        <a:lnSpc>
                          <a:spcPct val="107000"/>
                        </a:lnSpc>
                        <a:spcAft>
                          <a:spcPts val="0"/>
                        </a:spcAft>
                      </a:pPr>
                      <a:r>
                        <a:rPr lang="pl-PL" sz="1500">
                          <a:effectLst/>
                        </a:rPr>
                        <a:t>14</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203 528,58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5312">
                <a:tc>
                  <a:txBody>
                    <a:bodyPr/>
                    <a:lstStyle/>
                    <a:p>
                      <a:pPr algn="r">
                        <a:lnSpc>
                          <a:spcPct val="107000"/>
                        </a:lnSpc>
                        <a:spcAft>
                          <a:spcPts val="0"/>
                        </a:spcAft>
                      </a:pPr>
                      <a:r>
                        <a:rPr lang="pl-PL" sz="1500">
                          <a:effectLst/>
                        </a:rPr>
                        <a:t>15</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203 782,99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5312">
                <a:tc>
                  <a:txBody>
                    <a:bodyPr/>
                    <a:lstStyle/>
                    <a:p>
                      <a:pPr algn="r">
                        <a:lnSpc>
                          <a:spcPct val="107000"/>
                        </a:lnSpc>
                        <a:spcAft>
                          <a:spcPts val="0"/>
                        </a:spcAft>
                      </a:pPr>
                      <a:r>
                        <a:rPr lang="pl-PL" sz="1500">
                          <a:effectLst/>
                        </a:rPr>
                        <a:t>(4 lata) 16</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204 037,72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dirty="0"/>
                    </a:p>
                  </a:txBody>
                  <a:tcPr marL="49355" marR="49355" marT="24677" marB="24677"/>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2405074612"/>
      </p:ext>
    </p:extLst>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4267547740"/>
              </p:ext>
            </p:extLst>
          </p:nvPr>
        </p:nvGraphicFramePr>
        <p:xfrm>
          <a:off x="2154730" y="365125"/>
          <a:ext cx="7623015" cy="6326238"/>
        </p:xfrm>
        <a:graphic>
          <a:graphicData uri="http://schemas.openxmlformats.org/drawingml/2006/table">
            <a:tbl>
              <a:tblPr firstRow="1" firstCol="1" bandRow="1">
                <a:tableStyleId>{5C22544A-7EE6-4342-B048-85BDC9FD1C3A}</a:tableStyleId>
              </a:tblPr>
              <a:tblGrid>
                <a:gridCol w="2935427"/>
                <a:gridCol w="4319805"/>
                <a:gridCol w="367783"/>
              </a:tblGrid>
              <a:tr h="224723">
                <a:tc gridSpan="3">
                  <a:txBody>
                    <a:bodyPr/>
                    <a:lstStyle/>
                    <a:p>
                      <a:pPr algn="ctr">
                        <a:lnSpc>
                          <a:spcPct val="107000"/>
                        </a:lnSpc>
                        <a:spcAft>
                          <a:spcPts val="0"/>
                        </a:spcAft>
                      </a:pPr>
                      <a:r>
                        <a:rPr lang="pl-PL" sz="1500" dirty="0">
                          <a:effectLst/>
                        </a:rPr>
                        <a:t>LOKATA TERMINOWA - KWOTA MAKSYMALNA BZWBK24 1 000 000 ZŁ</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hMerge="1">
                  <a:txBody>
                    <a:bodyPr/>
                    <a:lstStyle/>
                    <a:p>
                      <a:endParaRPr lang="pl-PL"/>
                    </a:p>
                  </a:txBody>
                  <a:tcPr/>
                </a:tc>
                <a:tc hMerge="1">
                  <a:txBody>
                    <a:bodyPr/>
                    <a:lstStyle/>
                    <a:p>
                      <a:endParaRPr lang="pl-PL"/>
                    </a:p>
                  </a:txBody>
                  <a:tcPr/>
                </a:tc>
              </a:tr>
              <a:tr h="224723">
                <a:tc gridSpan="3">
                  <a:txBody>
                    <a:bodyPr/>
                    <a:lstStyle/>
                    <a:p>
                      <a:pPr algn="ctr">
                        <a:lnSpc>
                          <a:spcPct val="107000"/>
                        </a:lnSpc>
                        <a:spcAft>
                          <a:spcPts val="0"/>
                        </a:spcAft>
                      </a:pPr>
                      <a:r>
                        <a:rPr lang="pl-PL" sz="1500">
                          <a:effectLst/>
                        </a:rPr>
                        <a:t>Lokata 3-miesięczna - odnawiana</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hMerge="1">
                  <a:txBody>
                    <a:bodyPr/>
                    <a:lstStyle/>
                    <a:p>
                      <a:endParaRPr lang="pl-PL"/>
                    </a:p>
                  </a:txBody>
                  <a:tcPr/>
                </a:tc>
                <a:tc hMerge="1">
                  <a:txBody>
                    <a:bodyPr/>
                    <a:lstStyle/>
                    <a:p>
                      <a:endParaRPr lang="pl-PL"/>
                    </a:p>
                  </a:txBody>
                  <a:tcPr/>
                </a:tc>
              </a:tr>
              <a:tr h="274202">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23991" marR="2399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4202">
                <a:tc>
                  <a:txBody>
                    <a:bodyPr/>
                    <a:lstStyle/>
                    <a:p>
                      <a:pPr>
                        <a:lnSpc>
                          <a:spcPct val="107000"/>
                        </a:lnSpc>
                        <a:spcAft>
                          <a:spcPts val="0"/>
                        </a:spcAft>
                      </a:pPr>
                      <a:r>
                        <a:rPr lang="pl-PL" sz="1500">
                          <a:effectLst/>
                        </a:rPr>
                        <a:t>Wkład początkowy</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nSpc>
                          <a:spcPct val="107000"/>
                        </a:lnSpc>
                        <a:spcAft>
                          <a:spcPts val="0"/>
                        </a:spcAft>
                      </a:pPr>
                      <a:r>
                        <a:rPr lang="pl-PL" sz="1500" dirty="0">
                          <a:effectLst/>
                        </a:rPr>
                        <a:t>Oprocentowanie w skali roku</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4202">
                <a:tc>
                  <a:txBody>
                    <a:bodyPr/>
                    <a:lstStyle/>
                    <a:p>
                      <a:pPr algn="r">
                        <a:lnSpc>
                          <a:spcPct val="107000"/>
                        </a:lnSpc>
                        <a:spcAft>
                          <a:spcPts val="0"/>
                        </a:spcAft>
                      </a:pPr>
                      <a:r>
                        <a:rPr lang="pl-PL" sz="1500">
                          <a:effectLst/>
                        </a:rPr>
                        <a:t>1 000 000,00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0,50%</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4202">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23991" marR="2399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4202">
                <a:tc>
                  <a:txBody>
                    <a:bodyPr/>
                    <a:lstStyle/>
                    <a:p>
                      <a:pPr>
                        <a:lnSpc>
                          <a:spcPct val="107000"/>
                        </a:lnSpc>
                        <a:spcAft>
                          <a:spcPts val="0"/>
                        </a:spcAft>
                      </a:pPr>
                      <a:r>
                        <a:rPr lang="pl-PL" sz="1500">
                          <a:effectLst/>
                        </a:rPr>
                        <a:t>Okresy kapitalizacji</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nSpc>
                          <a:spcPct val="107000"/>
                        </a:lnSpc>
                        <a:spcAft>
                          <a:spcPts val="0"/>
                        </a:spcAft>
                      </a:pPr>
                      <a:r>
                        <a:rPr lang="pl-PL" sz="1500">
                          <a:effectLst/>
                        </a:rPr>
                        <a:t>Aktualne saldo lokaty</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4202">
                <a:tc>
                  <a:txBody>
                    <a:bodyPr/>
                    <a:lstStyle/>
                    <a:p>
                      <a:pPr algn="r">
                        <a:lnSpc>
                          <a:spcPct val="107000"/>
                        </a:lnSpc>
                        <a:spcAft>
                          <a:spcPts val="0"/>
                        </a:spcAft>
                      </a:pPr>
                      <a:r>
                        <a:rPr lang="pl-PL" sz="1500">
                          <a:effectLst/>
                        </a:rPr>
                        <a:t>1</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1 001 250,00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4202">
                <a:tc>
                  <a:txBody>
                    <a:bodyPr/>
                    <a:lstStyle/>
                    <a:p>
                      <a:pPr algn="r">
                        <a:lnSpc>
                          <a:spcPct val="107000"/>
                        </a:lnSpc>
                        <a:spcAft>
                          <a:spcPts val="0"/>
                        </a:spcAft>
                      </a:pPr>
                      <a:r>
                        <a:rPr lang="pl-PL" sz="1500">
                          <a:effectLst/>
                        </a:rPr>
                        <a:t>2</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1 002 501,56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4202">
                <a:tc>
                  <a:txBody>
                    <a:bodyPr/>
                    <a:lstStyle/>
                    <a:p>
                      <a:pPr algn="r">
                        <a:lnSpc>
                          <a:spcPct val="107000"/>
                        </a:lnSpc>
                        <a:spcAft>
                          <a:spcPts val="0"/>
                        </a:spcAft>
                      </a:pPr>
                      <a:r>
                        <a:rPr lang="pl-PL" sz="1500">
                          <a:effectLst/>
                        </a:rPr>
                        <a:t>3</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1 003 754,69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4202">
                <a:tc>
                  <a:txBody>
                    <a:bodyPr/>
                    <a:lstStyle/>
                    <a:p>
                      <a:pPr algn="r">
                        <a:lnSpc>
                          <a:spcPct val="107000"/>
                        </a:lnSpc>
                        <a:spcAft>
                          <a:spcPts val="0"/>
                        </a:spcAft>
                      </a:pPr>
                      <a:r>
                        <a:rPr lang="pl-PL" sz="1500">
                          <a:effectLst/>
                        </a:rPr>
                        <a:t>(1 rok) 4</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1 005 009,38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4202">
                <a:tc>
                  <a:txBody>
                    <a:bodyPr/>
                    <a:lstStyle/>
                    <a:p>
                      <a:pPr algn="r">
                        <a:lnSpc>
                          <a:spcPct val="107000"/>
                        </a:lnSpc>
                        <a:spcAft>
                          <a:spcPts val="0"/>
                        </a:spcAft>
                      </a:pPr>
                      <a:r>
                        <a:rPr lang="pl-PL" sz="1500">
                          <a:effectLst/>
                        </a:rPr>
                        <a:t>5</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1 006 265,64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4202">
                <a:tc>
                  <a:txBody>
                    <a:bodyPr/>
                    <a:lstStyle/>
                    <a:p>
                      <a:pPr algn="r">
                        <a:lnSpc>
                          <a:spcPct val="107000"/>
                        </a:lnSpc>
                        <a:spcAft>
                          <a:spcPts val="0"/>
                        </a:spcAft>
                      </a:pPr>
                      <a:r>
                        <a:rPr lang="pl-PL" sz="1500">
                          <a:effectLst/>
                        </a:rPr>
                        <a:t>6</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1 007 523,48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dirty="0"/>
                    </a:p>
                  </a:txBody>
                  <a:tcPr marL="49355" marR="49355" marT="24677" marB="24677"/>
                </a:tc>
              </a:tr>
              <a:tr h="274202">
                <a:tc>
                  <a:txBody>
                    <a:bodyPr/>
                    <a:lstStyle/>
                    <a:p>
                      <a:pPr algn="r">
                        <a:lnSpc>
                          <a:spcPct val="107000"/>
                        </a:lnSpc>
                        <a:spcAft>
                          <a:spcPts val="0"/>
                        </a:spcAft>
                      </a:pPr>
                      <a:r>
                        <a:rPr lang="pl-PL" sz="1500">
                          <a:effectLst/>
                        </a:rPr>
                        <a:t>7</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dirty="0">
                          <a:effectLst/>
                        </a:rPr>
                        <a:t>1 008 782,88 zł</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4202">
                <a:tc>
                  <a:txBody>
                    <a:bodyPr/>
                    <a:lstStyle/>
                    <a:p>
                      <a:pPr algn="r">
                        <a:lnSpc>
                          <a:spcPct val="107000"/>
                        </a:lnSpc>
                        <a:spcAft>
                          <a:spcPts val="0"/>
                        </a:spcAft>
                      </a:pPr>
                      <a:r>
                        <a:rPr lang="pl-PL" sz="1500">
                          <a:effectLst/>
                        </a:rPr>
                        <a:t>(2 lata) 8</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1 010 043,86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4202">
                <a:tc>
                  <a:txBody>
                    <a:bodyPr/>
                    <a:lstStyle/>
                    <a:p>
                      <a:pPr algn="r">
                        <a:lnSpc>
                          <a:spcPct val="107000"/>
                        </a:lnSpc>
                        <a:spcAft>
                          <a:spcPts val="0"/>
                        </a:spcAft>
                      </a:pPr>
                      <a:r>
                        <a:rPr lang="pl-PL" sz="1500">
                          <a:effectLst/>
                        </a:rPr>
                        <a:t>9</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dirty="0">
                          <a:effectLst/>
                        </a:rPr>
                        <a:t>1 011 306,41 zł</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4202">
                <a:tc>
                  <a:txBody>
                    <a:bodyPr/>
                    <a:lstStyle/>
                    <a:p>
                      <a:pPr algn="r">
                        <a:lnSpc>
                          <a:spcPct val="107000"/>
                        </a:lnSpc>
                        <a:spcAft>
                          <a:spcPts val="0"/>
                        </a:spcAft>
                      </a:pPr>
                      <a:r>
                        <a:rPr lang="pl-PL" sz="1500">
                          <a:effectLst/>
                        </a:rPr>
                        <a:t>10</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1 012 570,55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4202">
                <a:tc>
                  <a:txBody>
                    <a:bodyPr/>
                    <a:lstStyle/>
                    <a:p>
                      <a:pPr algn="r">
                        <a:lnSpc>
                          <a:spcPct val="107000"/>
                        </a:lnSpc>
                        <a:spcAft>
                          <a:spcPts val="0"/>
                        </a:spcAft>
                      </a:pPr>
                      <a:r>
                        <a:rPr lang="pl-PL" sz="1500">
                          <a:effectLst/>
                        </a:rPr>
                        <a:t>11</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1 013 836,26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4202">
                <a:tc>
                  <a:txBody>
                    <a:bodyPr/>
                    <a:lstStyle/>
                    <a:p>
                      <a:pPr algn="r">
                        <a:lnSpc>
                          <a:spcPct val="107000"/>
                        </a:lnSpc>
                        <a:spcAft>
                          <a:spcPts val="0"/>
                        </a:spcAft>
                      </a:pPr>
                      <a:r>
                        <a:rPr lang="pl-PL" sz="1500">
                          <a:effectLst/>
                        </a:rPr>
                        <a:t>(3 lata) 12</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1 015 103,56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4202">
                <a:tc>
                  <a:txBody>
                    <a:bodyPr/>
                    <a:lstStyle/>
                    <a:p>
                      <a:pPr algn="r">
                        <a:lnSpc>
                          <a:spcPct val="107000"/>
                        </a:lnSpc>
                        <a:spcAft>
                          <a:spcPts val="0"/>
                        </a:spcAft>
                      </a:pPr>
                      <a:r>
                        <a:rPr lang="pl-PL" sz="1500">
                          <a:effectLst/>
                        </a:rPr>
                        <a:t>13</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1 016 372,44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4202">
                <a:tc>
                  <a:txBody>
                    <a:bodyPr/>
                    <a:lstStyle/>
                    <a:p>
                      <a:pPr algn="r">
                        <a:lnSpc>
                          <a:spcPct val="107000"/>
                        </a:lnSpc>
                        <a:spcAft>
                          <a:spcPts val="0"/>
                        </a:spcAft>
                      </a:pPr>
                      <a:r>
                        <a:rPr lang="pl-PL" sz="1500">
                          <a:effectLst/>
                        </a:rPr>
                        <a:t>14</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1 017 642,90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4202">
                <a:tc>
                  <a:txBody>
                    <a:bodyPr/>
                    <a:lstStyle/>
                    <a:p>
                      <a:pPr algn="r">
                        <a:lnSpc>
                          <a:spcPct val="107000"/>
                        </a:lnSpc>
                        <a:spcAft>
                          <a:spcPts val="0"/>
                        </a:spcAft>
                      </a:pPr>
                      <a:r>
                        <a:rPr lang="pl-PL" sz="1500">
                          <a:effectLst/>
                        </a:rPr>
                        <a:t>15</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1 018 914,95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74202">
                <a:tc>
                  <a:txBody>
                    <a:bodyPr/>
                    <a:lstStyle/>
                    <a:p>
                      <a:pPr algn="r">
                        <a:lnSpc>
                          <a:spcPct val="107000"/>
                        </a:lnSpc>
                        <a:spcAft>
                          <a:spcPts val="0"/>
                        </a:spcAft>
                      </a:pPr>
                      <a:r>
                        <a:rPr lang="pl-PL" sz="1500">
                          <a:effectLst/>
                        </a:rPr>
                        <a:t>(4 lata) 16</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1 020 188,60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dirty="0"/>
                    </a:p>
                  </a:txBody>
                  <a:tcPr marL="49355" marR="49355" marT="24677" marB="24677"/>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4070543604"/>
      </p:ext>
    </p:extLst>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2467459720"/>
              </p:ext>
            </p:extLst>
          </p:nvPr>
        </p:nvGraphicFramePr>
        <p:xfrm>
          <a:off x="2163777" y="365122"/>
          <a:ext cx="7595859" cy="6326238"/>
        </p:xfrm>
        <a:graphic>
          <a:graphicData uri="http://schemas.openxmlformats.org/drawingml/2006/table">
            <a:tbl>
              <a:tblPr firstRow="1" firstCol="1" bandRow="1">
                <a:tableStyleId>{5C22544A-7EE6-4342-B048-85BDC9FD1C3A}</a:tableStyleId>
              </a:tblPr>
              <a:tblGrid>
                <a:gridCol w="2924971"/>
                <a:gridCol w="4304415"/>
                <a:gridCol w="366473"/>
              </a:tblGrid>
              <a:tr h="225119">
                <a:tc gridSpan="3">
                  <a:txBody>
                    <a:bodyPr/>
                    <a:lstStyle/>
                    <a:p>
                      <a:pPr algn="ctr">
                        <a:lnSpc>
                          <a:spcPct val="107000"/>
                        </a:lnSpc>
                        <a:spcAft>
                          <a:spcPts val="0"/>
                        </a:spcAft>
                      </a:pPr>
                      <a:r>
                        <a:rPr lang="pl-PL" sz="1500" dirty="0">
                          <a:effectLst/>
                        </a:rPr>
                        <a:t>LOKATA TERMINOWA - KWOTA 5 000 zł</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hMerge="1">
                  <a:txBody>
                    <a:bodyPr/>
                    <a:lstStyle/>
                    <a:p>
                      <a:endParaRPr lang="pl-PL"/>
                    </a:p>
                  </a:txBody>
                  <a:tcPr/>
                </a:tc>
                <a:tc hMerge="1">
                  <a:txBody>
                    <a:bodyPr/>
                    <a:lstStyle/>
                    <a:p>
                      <a:endParaRPr lang="pl-PL"/>
                    </a:p>
                  </a:txBody>
                  <a:tcPr/>
                </a:tc>
              </a:tr>
              <a:tr h="225119">
                <a:tc gridSpan="3">
                  <a:txBody>
                    <a:bodyPr/>
                    <a:lstStyle/>
                    <a:p>
                      <a:pPr algn="ctr">
                        <a:lnSpc>
                          <a:spcPct val="107000"/>
                        </a:lnSpc>
                        <a:spcAft>
                          <a:spcPts val="0"/>
                        </a:spcAft>
                      </a:pPr>
                      <a:r>
                        <a:rPr lang="pl-PL" sz="1500">
                          <a:effectLst/>
                        </a:rPr>
                        <a:t>Lokata 3-miesięczna - odnawiana</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hMerge="1">
                  <a:txBody>
                    <a:bodyPr/>
                    <a:lstStyle/>
                    <a:p>
                      <a:endParaRPr lang="pl-PL"/>
                    </a:p>
                  </a:txBody>
                  <a:tcPr/>
                </a:tc>
                <a:tc hMerge="1">
                  <a:txBody>
                    <a:bodyPr/>
                    <a:lstStyle/>
                    <a:p>
                      <a:endParaRPr lang="pl-PL"/>
                    </a:p>
                  </a:txBody>
                  <a:tcPr/>
                </a:tc>
              </a:tr>
              <a:tr h="267698">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23991" marR="2399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67698">
                <a:tc>
                  <a:txBody>
                    <a:bodyPr/>
                    <a:lstStyle/>
                    <a:p>
                      <a:pPr>
                        <a:lnSpc>
                          <a:spcPct val="107000"/>
                        </a:lnSpc>
                        <a:spcAft>
                          <a:spcPts val="0"/>
                        </a:spcAft>
                      </a:pPr>
                      <a:r>
                        <a:rPr lang="pl-PL" sz="1500">
                          <a:effectLst/>
                        </a:rPr>
                        <a:t>Wkład początkowy</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nSpc>
                          <a:spcPct val="107000"/>
                        </a:lnSpc>
                        <a:spcAft>
                          <a:spcPts val="0"/>
                        </a:spcAft>
                      </a:pPr>
                      <a:r>
                        <a:rPr lang="pl-PL" sz="1500">
                          <a:effectLst/>
                        </a:rPr>
                        <a:t>Oprocentowanie w skali roku</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67698">
                <a:tc>
                  <a:txBody>
                    <a:bodyPr/>
                    <a:lstStyle/>
                    <a:p>
                      <a:pPr algn="r">
                        <a:lnSpc>
                          <a:spcPct val="107000"/>
                        </a:lnSpc>
                        <a:spcAft>
                          <a:spcPts val="0"/>
                        </a:spcAft>
                      </a:pPr>
                      <a:r>
                        <a:rPr lang="pl-PL" sz="1500">
                          <a:effectLst/>
                        </a:rPr>
                        <a:t>5 000,00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0,50%</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67698">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23991" marR="2399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67698">
                <a:tc>
                  <a:txBody>
                    <a:bodyPr/>
                    <a:lstStyle/>
                    <a:p>
                      <a:pPr>
                        <a:lnSpc>
                          <a:spcPct val="107000"/>
                        </a:lnSpc>
                        <a:spcAft>
                          <a:spcPts val="0"/>
                        </a:spcAft>
                      </a:pPr>
                      <a:r>
                        <a:rPr lang="pl-PL" sz="1500">
                          <a:effectLst/>
                        </a:rPr>
                        <a:t>Okresy kapitalizacji</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nSpc>
                          <a:spcPct val="107000"/>
                        </a:lnSpc>
                        <a:spcAft>
                          <a:spcPts val="0"/>
                        </a:spcAft>
                      </a:pPr>
                      <a:r>
                        <a:rPr lang="pl-PL" sz="1500">
                          <a:effectLst/>
                        </a:rPr>
                        <a:t>Aktualne saldo lokaty</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67698">
                <a:tc>
                  <a:txBody>
                    <a:bodyPr/>
                    <a:lstStyle/>
                    <a:p>
                      <a:pPr algn="r">
                        <a:lnSpc>
                          <a:spcPct val="107000"/>
                        </a:lnSpc>
                        <a:spcAft>
                          <a:spcPts val="0"/>
                        </a:spcAft>
                      </a:pPr>
                      <a:r>
                        <a:rPr lang="pl-PL" sz="1500">
                          <a:effectLst/>
                        </a:rPr>
                        <a:t>1</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5 006,25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67698">
                <a:tc>
                  <a:txBody>
                    <a:bodyPr/>
                    <a:lstStyle/>
                    <a:p>
                      <a:pPr algn="r">
                        <a:lnSpc>
                          <a:spcPct val="107000"/>
                        </a:lnSpc>
                        <a:spcAft>
                          <a:spcPts val="0"/>
                        </a:spcAft>
                      </a:pPr>
                      <a:r>
                        <a:rPr lang="pl-PL" sz="1500">
                          <a:effectLst/>
                        </a:rPr>
                        <a:t>2</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5 012,51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67698">
                <a:tc>
                  <a:txBody>
                    <a:bodyPr/>
                    <a:lstStyle/>
                    <a:p>
                      <a:pPr algn="r">
                        <a:lnSpc>
                          <a:spcPct val="107000"/>
                        </a:lnSpc>
                        <a:spcAft>
                          <a:spcPts val="0"/>
                        </a:spcAft>
                      </a:pPr>
                      <a:r>
                        <a:rPr lang="pl-PL" sz="1500">
                          <a:effectLst/>
                        </a:rPr>
                        <a:t>3</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5 018,77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67698">
                <a:tc>
                  <a:txBody>
                    <a:bodyPr/>
                    <a:lstStyle/>
                    <a:p>
                      <a:pPr algn="r">
                        <a:lnSpc>
                          <a:spcPct val="107000"/>
                        </a:lnSpc>
                        <a:spcAft>
                          <a:spcPts val="0"/>
                        </a:spcAft>
                      </a:pPr>
                      <a:r>
                        <a:rPr lang="pl-PL" sz="1500">
                          <a:effectLst/>
                        </a:rPr>
                        <a:t>(1 rok) 4</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5 025,05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dirty="0"/>
                    </a:p>
                  </a:txBody>
                  <a:tcPr marL="49355" marR="49355" marT="24677" marB="24677"/>
                </a:tc>
              </a:tr>
              <a:tr h="267698">
                <a:tc>
                  <a:txBody>
                    <a:bodyPr/>
                    <a:lstStyle/>
                    <a:p>
                      <a:pPr algn="r">
                        <a:lnSpc>
                          <a:spcPct val="107000"/>
                        </a:lnSpc>
                        <a:spcAft>
                          <a:spcPts val="0"/>
                        </a:spcAft>
                      </a:pPr>
                      <a:r>
                        <a:rPr lang="pl-PL" sz="1500">
                          <a:effectLst/>
                        </a:rPr>
                        <a:t>5</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dirty="0">
                          <a:effectLst/>
                        </a:rPr>
                        <a:t>5 031,33 zł</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67698">
                <a:tc>
                  <a:txBody>
                    <a:bodyPr/>
                    <a:lstStyle/>
                    <a:p>
                      <a:pPr algn="r">
                        <a:lnSpc>
                          <a:spcPct val="107000"/>
                        </a:lnSpc>
                        <a:spcAft>
                          <a:spcPts val="0"/>
                        </a:spcAft>
                      </a:pPr>
                      <a:r>
                        <a:rPr lang="pl-PL" sz="1500">
                          <a:effectLst/>
                        </a:rPr>
                        <a:t>6</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5 037,62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67698">
                <a:tc>
                  <a:txBody>
                    <a:bodyPr/>
                    <a:lstStyle/>
                    <a:p>
                      <a:pPr algn="r">
                        <a:lnSpc>
                          <a:spcPct val="107000"/>
                        </a:lnSpc>
                        <a:spcAft>
                          <a:spcPts val="0"/>
                        </a:spcAft>
                      </a:pPr>
                      <a:r>
                        <a:rPr lang="pl-PL" sz="1500">
                          <a:effectLst/>
                        </a:rPr>
                        <a:t>7</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5 043,91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67698">
                <a:tc>
                  <a:txBody>
                    <a:bodyPr/>
                    <a:lstStyle/>
                    <a:p>
                      <a:pPr algn="r">
                        <a:lnSpc>
                          <a:spcPct val="107000"/>
                        </a:lnSpc>
                        <a:spcAft>
                          <a:spcPts val="0"/>
                        </a:spcAft>
                      </a:pPr>
                      <a:r>
                        <a:rPr lang="pl-PL" sz="1500">
                          <a:effectLst/>
                        </a:rPr>
                        <a:t>(2 lata) 8</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5 050,22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67698">
                <a:tc>
                  <a:txBody>
                    <a:bodyPr/>
                    <a:lstStyle/>
                    <a:p>
                      <a:pPr algn="r">
                        <a:lnSpc>
                          <a:spcPct val="107000"/>
                        </a:lnSpc>
                        <a:spcAft>
                          <a:spcPts val="0"/>
                        </a:spcAft>
                      </a:pPr>
                      <a:r>
                        <a:rPr lang="pl-PL" sz="1500">
                          <a:effectLst/>
                        </a:rPr>
                        <a:t>9</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5 056,53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67698">
                <a:tc>
                  <a:txBody>
                    <a:bodyPr/>
                    <a:lstStyle/>
                    <a:p>
                      <a:pPr algn="r">
                        <a:lnSpc>
                          <a:spcPct val="107000"/>
                        </a:lnSpc>
                        <a:spcAft>
                          <a:spcPts val="0"/>
                        </a:spcAft>
                      </a:pPr>
                      <a:r>
                        <a:rPr lang="pl-PL" sz="1500">
                          <a:effectLst/>
                        </a:rPr>
                        <a:t>10</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5 062,85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67698">
                <a:tc>
                  <a:txBody>
                    <a:bodyPr/>
                    <a:lstStyle/>
                    <a:p>
                      <a:pPr algn="r">
                        <a:lnSpc>
                          <a:spcPct val="107000"/>
                        </a:lnSpc>
                        <a:spcAft>
                          <a:spcPts val="0"/>
                        </a:spcAft>
                      </a:pPr>
                      <a:r>
                        <a:rPr lang="pl-PL" sz="1500">
                          <a:effectLst/>
                        </a:rPr>
                        <a:t>11</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5 069,18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67698">
                <a:tc>
                  <a:txBody>
                    <a:bodyPr/>
                    <a:lstStyle/>
                    <a:p>
                      <a:pPr algn="r">
                        <a:lnSpc>
                          <a:spcPct val="107000"/>
                        </a:lnSpc>
                        <a:spcAft>
                          <a:spcPts val="0"/>
                        </a:spcAft>
                      </a:pPr>
                      <a:r>
                        <a:rPr lang="pl-PL" sz="1500">
                          <a:effectLst/>
                        </a:rPr>
                        <a:t>(3 lata) 12</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5 075,52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67698">
                <a:tc>
                  <a:txBody>
                    <a:bodyPr/>
                    <a:lstStyle/>
                    <a:p>
                      <a:pPr algn="r">
                        <a:lnSpc>
                          <a:spcPct val="107000"/>
                        </a:lnSpc>
                        <a:spcAft>
                          <a:spcPts val="0"/>
                        </a:spcAft>
                      </a:pPr>
                      <a:r>
                        <a:rPr lang="pl-PL" sz="1500">
                          <a:effectLst/>
                        </a:rPr>
                        <a:t>13</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5 081,86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67698">
                <a:tc>
                  <a:txBody>
                    <a:bodyPr/>
                    <a:lstStyle/>
                    <a:p>
                      <a:pPr algn="r">
                        <a:lnSpc>
                          <a:spcPct val="107000"/>
                        </a:lnSpc>
                        <a:spcAft>
                          <a:spcPts val="0"/>
                        </a:spcAft>
                      </a:pPr>
                      <a:r>
                        <a:rPr lang="pl-PL" sz="1500">
                          <a:effectLst/>
                        </a:rPr>
                        <a:t>14</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5 088,21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67698">
                <a:tc>
                  <a:txBody>
                    <a:bodyPr/>
                    <a:lstStyle/>
                    <a:p>
                      <a:pPr algn="r">
                        <a:lnSpc>
                          <a:spcPct val="107000"/>
                        </a:lnSpc>
                        <a:spcAft>
                          <a:spcPts val="0"/>
                        </a:spcAft>
                      </a:pPr>
                      <a:r>
                        <a:rPr lang="pl-PL" sz="1500">
                          <a:effectLst/>
                        </a:rPr>
                        <a:t>15</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5 094,57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a:p>
                  </a:txBody>
                  <a:tcPr marL="49355" marR="49355" marT="24677" marB="24677"/>
                </a:tc>
              </a:tr>
              <a:tr h="267698">
                <a:tc>
                  <a:txBody>
                    <a:bodyPr/>
                    <a:lstStyle/>
                    <a:p>
                      <a:pPr algn="r">
                        <a:lnSpc>
                          <a:spcPct val="107000"/>
                        </a:lnSpc>
                        <a:spcAft>
                          <a:spcPts val="0"/>
                        </a:spcAft>
                      </a:pPr>
                      <a:r>
                        <a:rPr lang="pl-PL" sz="1500">
                          <a:effectLst/>
                        </a:rPr>
                        <a:t>(4 lata) 16</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pPr algn="r">
                        <a:lnSpc>
                          <a:spcPct val="107000"/>
                        </a:lnSpc>
                        <a:spcAft>
                          <a:spcPts val="0"/>
                        </a:spcAft>
                      </a:pPr>
                      <a:r>
                        <a:rPr lang="pl-PL" sz="1500">
                          <a:effectLst/>
                        </a:rPr>
                        <a:t>5 100,94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23991" marR="23991" marT="0" marB="0" anchor="b"/>
                </a:tc>
                <a:tc>
                  <a:txBody>
                    <a:bodyPr/>
                    <a:lstStyle/>
                    <a:p>
                      <a:endParaRPr lang="pl-PL" sz="1500" dirty="0"/>
                    </a:p>
                  </a:txBody>
                  <a:tcPr marL="49355" marR="49355" marT="24677" marB="24677"/>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3345218151"/>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5"/>
          <p:cNvSpPr>
            <a:spLocks noGrp="1"/>
          </p:cNvSpPr>
          <p:nvPr>
            <p:ph type="title"/>
          </p:nvPr>
        </p:nvSpPr>
        <p:spPr/>
        <p:txBody>
          <a:bodyPr/>
          <a:lstStyle/>
          <a:p>
            <a:r>
              <a:rPr lang="pl-PL" dirty="0" smtClean="0"/>
              <a:t>Lokata mobilna</a:t>
            </a:r>
            <a:endParaRPr lang="pl-PL" dirty="0"/>
          </a:p>
        </p:txBody>
      </p:sp>
      <p:sp>
        <p:nvSpPr>
          <p:cNvPr id="7" name="Symbol zastępczy tekstu 6"/>
          <p:cNvSpPr>
            <a:spLocks noGrp="1"/>
          </p:cNvSpPr>
          <p:nvPr>
            <p:ph type="body" idx="1"/>
          </p:nvPr>
        </p:nvSpPr>
        <p:spPr/>
        <p:txBody>
          <a:bodyPr/>
          <a:lstStyle/>
          <a:p>
            <a:endParaRPr lang="pl-PL"/>
          </a:p>
        </p:txBody>
      </p:sp>
    </p:spTree>
    <p:extLst>
      <p:ext uri="{BB962C8B-B14F-4D97-AF65-F5344CB8AC3E}">
        <p14:creationId xmlns:p14="http://schemas.microsoft.com/office/powerpoint/2010/main" val="2409647334"/>
      </p:ext>
    </p:extLst>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p:txBody>
          <a:bodyPr>
            <a:noAutofit/>
          </a:bodyPr>
          <a:lstStyle/>
          <a:p>
            <a:pPr algn="ctr"/>
            <a:r>
              <a:rPr lang="pl-PL" sz="2000" dirty="0"/>
              <a:t>Lokata terminowa przedstawiona odnawiana przez 4 lata po zakończeniu się okresu umownego zawierana na okres 6 miesięcy dla kwoty minimalnej, maksymalnej, maksymalnej zawieranej przez aplikację BZWBK24 oraz kwoty 5 000 zł.</a:t>
            </a:r>
          </a:p>
        </p:txBody>
      </p:sp>
      <p:sp>
        <p:nvSpPr>
          <p:cNvPr id="5" name="Symbol zastępczy tekstu 4"/>
          <p:cNvSpPr>
            <a:spLocks noGrp="1"/>
          </p:cNvSpPr>
          <p:nvPr>
            <p:ph type="body" idx="1"/>
          </p:nvPr>
        </p:nvSpPr>
        <p:spPr/>
        <p:txBody>
          <a:bodyPr/>
          <a:lstStyle/>
          <a:p>
            <a:endParaRPr lang="pl-PL"/>
          </a:p>
        </p:txBody>
      </p:sp>
    </p:spTree>
    <p:extLst>
      <p:ext uri="{BB962C8B-B14F-4D97-AF65-F5344CB8AC3E}">
        <p14:creationId xmlns:p14="http://schemas.microsoft.com/office/powerpoint/2010/main" val="1345839093"/>
      </p:ext>
    </p:extLst>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a:xfrm>
            <a:off x="874415" y="347020"/>
            <a:ext cx="10515600" cy="1325563"/>
          </a:xfrm>
        </p:spPr>
        <p:txBody>
          <a:bodyPr/>
          <a:lstStyle/>
          <a:p>
            <a:endParaRPr lang="pl-PL"/>
          </a:p>
        </p:txBody>
      </p:sp>
      <p:graphicFrame>
        <p:nvGraphicFramePr>
          <p:cNvPr id="6" name="Symbol zastępczy zawartości 5"/>
          <p:cNvGraphicFramePr>
            <a:graphicFrameLocks noGrp="1"/>
          </p:cNvGraphicFramePr>
          <p:nvPr>
            <p:ph idx="1"/>
            <p:extLst>
              <p:ext uri="{D42A27DB-BD31-4B8C-83A1-F6EECF244321}">
                <p14:modId xmlns:p14="http://schemas.microsoft.com/office/powerpoint/2010/main" val="3194691083"/>
              </p:ext>
            </p:extLst>
          </p:nvPr>
        </p:nvGraphicFramePr>
        <p:xfrm>
          <a:off x="2209047" y="347013"/>
          <a:ext cx="7613966" cy="5573950"/>
        </p:xfrm>
        <a:graphic>
          <a:graphicData uri="http://schemas.openxmlformats.org/drawingml/2006/table">
            <a:tbl>
              <a:tblPr firstRow="1" firstCol="1" bandRow="1">
                <a:tableStyleId>{5C22544A-7EE6-4342-B048-85BDC9FD1C3A}</a:tableStyleId>
              </a:tblPr>
              <a:tblGrid>
                <a:gridCol w="3007095"/>
                <a:gridCol w="4425268"/>
                <a:gridCol w="181603"/>
              </a:tblGrid>
              <a:tr h="380042">
                <a:tc gridSpan="3">
                  <a:txBody>
                    <a:bodyPr/>
                    <a:lstStyle/>
                    <a:p>
                      <a:pPr algn="ctr">
                        <a:lnSpc>
                          <a:spcPct val="107000"/>
                        </a:lnSpc>
                        <a:spcAft>
                          <a:spcPts val="0"/>
                        </a:spcAft>
                      </a:pPr>
                      <a:r>
                        <a:rPr lang="pl-PL" sz="1500" dirty="0">
                          <a:effectLst/>
                        </a:rPr>
                        <a:t>LOKATA TERMINOWA - KWOTA MINIMALNA 1000 ZŁ</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380042">
                <a:tc gridSpan="3">
                  <a:txBody>
                    <a:bodyPr/>
                    <a:lstStyle/>
                    <a:p>
                      <a:pPr algn="ctr">
                        <a:lnSpc>
                          <a:spcPct val="107000"/>
                        </a:lnSpc>
                        <a:spcAft>
                          <a:spcPts val="0"/>
                        </a:spcAft>
                      </a:pPr>
                      <a:r>
                        <a:rPr lang="pl-PL" sz="1500">
                          <a:effectLst/>
                        </a:rPr>
                        <a:t>Lokata 6-miesięczna - odnawiana</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380042">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80042">
                <a:tc>
                  <a:txBody>
                    <a:bodyPr/>
                    <a:lstStyle/>
                    <a:p>
                      <a:pPr>
                        <a:lnSpc>
                          <a:spcPct val="107000"/>
                        </a:lnSpc>
                        <a:spcAft>
                          <a:spcPts val="0"/>
                        </a:spcAft>
                      </a:pPr>
                      <a:r>
                        <a:rPr lang="pl-PL" sz="1500">
                          <a:effectLst/>
                        </a:rPr>
                        <a:t>Wkład początkowy</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500">
                          <a:effectLst/>
                        </a:rPr>
                        <a:t>Oprocentowanie w skali roku</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gn="r">
                        <a:lnSpc>
                          <a:spcPct val="107000"/>
                        </a:lnSpc>
                        <a:spcAft>
                          <a:spcPts val="0"/>
                        </a:spcAft>
                      </a:pPr>
                      <a:r>
                        <a:rPr lang="pl-PL" sz="1500">
                          <a:effectLst/>
                        </a:rPr>
                        <a:t>1 000,00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0,50%</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dirty="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80042">
                <a:tc>
                  <a:txBody>
                    <a:bodyPr/>
                    <a:lstStyle/>
                    <a:p>
                      <a:pPr>
                        <a:lnSpc>
                          <a:spcPct val="107000"/>
                        </a:lnSpc>
                        <a:spcAft>
                          <a:spcPts val="0"/>
                        </a:spcAft>
                      </a:pPr>
                      <a:r>
                        <a:rPr lang="pl-PL" sz="1500">
                          <a:effectLst/>
                        </a:rPr>
                        <a:t>Okresy kapitalizacji</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500">
                          <a:effectLst/>
                        </a:rPr>
                        <a:t>Aktualne saldo lokaty</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gn="r">
                        <a:lnSpc>
                          <a:spcPct val="107000"/>
                        </a:lnSpc>
                        <a:spcAft>
                          <a:spcPts val="0"/>
                        </a:spcAft>
                      </a:pPr>
                      <a:r>
                        <a:rPr lang="pl-PL" sz="1500">
                          <a:effectLst/>
                        </a:rPr>
                        <a:t>1</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1 002,50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gn="r">
                        <a:lnSpc>
                          <a:spcPct val="107000"/>
                        </a:lnSpc>
                        <a:spcAft>
                          <a:spcPts val="0"/>
                        </a:spcAft>
                      </a:pPr>
                      <a:r>
                        <a:rPr lang="pl-PL" sz="1500">
                          <a:effectLst/>
                        </a:rPr>
                        <a:t>(1 rok) 2</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1 005,01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gn="r">
                        <a:lnSpc>
                          <a:spcPct val="107000"/>
                        </a:lnSpc>
                        <a:spcAft>
                          <a:spcPts val="0"/>
                        </a:spcAft>
                      </a:pPr>
                      <a:r>
                        <a:rPr lang="pl-PL" sz="1500">
                          <a:effectLst/>
                        </a:rPr>
                        <a:t>3</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1 007,52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gn="r">
                        <a:lnSpc>
                          <a:spcPct val="107000"/>
                        </a:lnSpc>
                        <a:spcAft>
                          <a:spcPts val="0"/>
                        </a:spcAft>
                      </a:pPr>
                      <a:r>
                        <a:rPr lang="pl-PL" sz="1500">
                          <a:effectLst/>
                        </a:rPr>
                        <a:t>(2 lata) 4</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1 010,04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gn="r">
                        <a:lnSpc>
                          <a:spcPct val="107000"/>
                        </a:lnSpc>
                        <a:spcAft>
                          <a:spcPts val="0"/>
                        </a:spcAft>
                      </a:pPr>
                      <a:r>
                        <a:rPr lang="pl-PL" sz="1500">
                          <a:effectLst/>
                        </a:rPr>
                        <a:t>5</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1 012,56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gn="r">
                        <a:lnSpc>
                          <a:spcPct val="107000"/>
                        </a:lnSpc>
                        <a:spcAft>
                          <a:spcPts val="0"/>
                        </a:spcAft>
                      </a:pPr>
                      <a:r>
                        <a:rPr lang="pl-PL" sz="1500">
                          <a:effectLst/>
                        </a:rPr>
                        <a:t>(3 lata) 6</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1 015,09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gn="r">
                        <a:lnSpc>
                          <a:spcPct val="107000"/>
                        </a:lnSpc>
                        <a:spcAft>
                          <a:spcPts val="0"/>
                        </a:spcAft>
                      </a:pPr>
                      <a:r>
                        <a:rPr lang="pl-PL" sz="1500">
                          <a:effectLst/>
                        </a:rPr>
                        <a:t>7</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1 017,63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gn="r">
                        <a:lnSpc>
                          <a:spcPct val="107000"/>
                        </a:lnSpc>
                        <a:spcAft>
                          <a:spcPts val="0"/>
                        </a:spcAft>
                      </a:pPr>
                      <a:r>
                        <a:rPr lang="pl-PL" sz="1500">
                          <a:effectLst/>
                        </a:rPr>
                        <a:t>(4 lata) 8</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1 020,18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dirty="0">
                        <a:effectLst/>
                        <a:latin typeface="Calibri" panose="020F0502020204030204" pitchFamily="34" charset="0"/>
                        <a:cs typeface="Times New Roman" panose="02020603050405020304" pitchFamily="18" charset="0"/>
                      </a:endParaRPr>
                    </a:p>
                  </a:txBody>
                  <a:tcPr marL="44451" marR="44451" marT="0" marB="0" anchor="b"/>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179420561"/>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dirty="0"/>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557860617"/>
              </p:ext>
            </p:extLst>
          </p:nvPr>
        </p:nvGraphicFramePr>
        <p:xfrm>
          <a:off x="2172833" y="365121"/>
          <a:ext cx="7613962" cy="5592055"/>
        </p:xfrm>
        <a:graphic>
          <a:graphicData uri="http://schemas.openxmlformats.org/drawingml/2006/table">
            <a:tbl>
              <a:tblPr firstRow="1" firstCol="1" bandRow="1">
                <a:tableStyleId>{5C22544A-7EE6-4342-B048-85BDC9FD1C3A}</a:tableStyleId>
              </a:tblPr>
              <a:tblGrid>
                <a:gridCol w="3006267"/>
                <a:gridCol w="4424051"/>
                <a:gridCol w="183644"/>
              </a:tblGrid>
              <a:tr h="381277">
                <a:tc gridSpan="3">
                  <a:txBody>
                    <a:bodyPr/>
                    <a:lstStyle/>
                    <a:p>
                      <a:pPr algn="ctr">
                        <a:lnSpc>
                          <a:spcPct val="107000"/>
                        </a:lnSpc>
                        <a:spcAft>
                          <a:spcPts val="0"/>
                        </a:spcAft>
                      </a:pPr>
                      <a:r>
                        <a:rPr lang="pl-PL" sz="1500" dirty="0">
                          <a:effectLst/>
                        </a:rPr>
                        <a:t>LOKATA TERMINOWA - KWOTA MAKSYMALNA 200 000 ZŁ</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381277">
                <a:tc gridSpan="3">
                  <a:txBody>
                    <a:bodyPr/>
                    <a:lstStyle/>
                    <a:p>
                      <a:pPr algn="ctr">
                        <a:lnSpc>
                          <a:spcPct val="107000"/>
                        </a:lnSpc>
                        <a:spcAft>
                          <a:spcPts val="0"/>
                        </a:spcAft>
                      </a:pPr>
                      <a:r>
                        <a:rPr lang="pl-PL" sz="1500">
                          <a:effectLst/>
                        </a:rPr>
                        <a:t>Lokata 6-miesięczna - odnawiana</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381277">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81277">
                <a:tc>
                  <a:txBody>
                    <a:bodyPr/>
                    <a:lstStyle/>
                    <a:p>
                      <a:pPr>
                        <a:lnSpc>
                          <a:spcPct val="107000"/>
                        </a:lnSpc>
                        <a:spcAft>
                          <a:spcPts val="0"/>
                        </a:spcAft>
                      </a:pPr>
                      <a:r>
                        <a:rPr lang="pl-PL" sz="1500">
                          <a:effectLst/>
                        </a:rPr>
                        <a:t>Wkład początkowy</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500">
                          <a:effectLst/>
                        </a:rPr>
                        <a:t>Oprocentowanie w skali roku</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8567">
                <a:tc>
                  <a:txBody>
                    <a:bodyPr/>
                    <a:lstStyle/>
                    <a:p>
                      <a:pPr algn="r">
                        <a:lnSpc>
                          <a:spcPct val="107000"/>
                        </a:lnSpc>
                        <a:spcAft>
                          <a:spcPts val="0"/>
                        </a:spcAft>
                      </a:pPr>
                      <a:r>
                        <a:rPr lang="pl-PL" sz="1500">
                          <a:effectLst/>
                        </a:rPr>
                        <a:t>200 000,00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0,50%</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8567">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81277">
                <a:tc>
                  <a:txBody>
                    <a:bodyPr/>
                    <a:lstStyle/>
                    <a:p>
                      <a:pPr>
                        <a:lnSpc>
                          <a:spcPct val="107000"/>
                        </a:lnSpc>
                        <a:spcAft>
                          <a:spcPts val="0"/>
                        </a:spcAft>
                      </a:pPr>
                      <a:r>
                        <a:rPr lang="pl-PL" sz="1500">
                          <a:effectLst/>
                        </a:rPr>
                        <a:t>Okresy kapitalizacji</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500">
                          <a:effectLst/>
                        </a:rPr>
                        <a:t>Aktualne saldo lokaty</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8567">
                <a:tc>
                  <a:txBody>
                    <a:bodyPr/>
                    <a:lstStyle/>
                    <a:p>
                      <a:pPr algn="r">
                        <a:lnSpc>
                          <a:spcPct val="107000"/>
                        </a:lnSpc>
                        <a:spcAft>
                          <a:spcPts val="0"/>
                        </a:spcAft>
                      </a:pPr>
                      <a:r>
                        <a:rPr lang="pl-PL" sz="1500">
                          <a:effectLst/>
                        </a:rPr>
                        <a:t>1</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200 500,00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8567">
                <a:tc>
                  <a:txBody>
                    <a:bodyPr/>
                    <a:lstStyle/>
                    <a:p>
                      <a:pPr algn="r">
                        <a:lnSpc>
                          <a:spcPct val="107000"/>
                        </a:lnSpc>
                        <a:spcAft>
                          <a:spcPts val="0"/>
                        </a:spcAft>
                      </a:pPr>
                      <a:r>
                        <a:rPr lang="pl-PL" sz="1500">
                          <a:effectLst/>
                        </a:rPr>
                        <a:t>(1 rok) 2</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201 001,25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8567">
                <a:tc>
                  <a:txBody>
                    <a:bodyPr/>
                    <a:lstStyle/>
                    <a:p>
                      <a:pPr algn="r">
                        <a:lnSpc>
                          <a:spcPct val="107000"/>
                        </a:lnSpc>
                        <a:spcAft>
                          <a:spcPts val="0"/>
                        </a:spcAft>
                      </a:pPr>
                      <a:r>
                        <a:rPr lang="pl-PL" sz="1500">
                          <a:effectLst/>
                        </a:rPr>
                        <a:t>3</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dirty="0">
                          <a:effectLst/>
                        </a:rPr>
                        <a:t>201 503,75 zł</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8567">
                <a:tc>
                  <a:txBody>
                    <a:bodyPr/>
                    <a:lstStyle/>
                    <a:p>
                      <a:pPr algn="r">
                        <a:lnSpc>
                          <a:spcPct val="107000"/>
                        </a:lnSpc>
                        <a:spcAft>
                          <a:spcPts val="0"/>
                        </a:spcAft>
                      </a:pPr>
                      <a:r>
                        <a:rPr lang="pl-PL" sz="1500" dirty="0">
                          <a:effectLst/>
                        </a:rPr>
                        <a:t>(2 lata) 4</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202 007,51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8567">
                <a:tc>
                  <a:txBody>
                    <a:bodyPr/>
                    <a:lstStyle/>
                    <a:p>
                      <a:pPr algn="r">
                        <a:lnSpc>
                          <a:spcPct val="107000"/>
                        </a:lnSpc>
                        <a:spcAft>
                          <a:spcPts val="0"/>
                        </a:spcAft>
                      </a:pPr>
                      <a:r>
                        <a:rPr lang="pl-PL" sz="1500">
                          <a:effectLst/>
                        </a:rPr>
                        <a:t>5</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202 512,53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8567">
                <a:tc>
                  <a:txBody>
                    <a:bodyPr/>
                    <a:lstStyle/>
                    <a:p>
                      <a:pPr algn="r">
                        <a:lnSpc>
                          <a:spcPct val="107000"/>
                        </a:lnSpc>
                        <a:spcAft>
                          <a:spcPts val="0"/>
                        </a:spcAft>
                      </a:pPr>
                      <a:r>
                        <a:rPr lang="pl-PL" sz="1500">
                          <a:effectLst/>
                        </a:rPr>
                        <a:t>(3 lata) 6</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203 018,81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8567">
                <a:tc>
                  <a:txBody>
                    <a:bodyPr/>
                    <a:lstStyle/>
                    <a:p>
                      <a:pPr algn="r">
                        <a:lnSpc>
                          <a:spcPct val="107000"/>
                        </a:lnSpc>
                        <a:spcAft>
                          <a:spcPts val="0"/>
                        </a:spcAft>
                      </a:pPr>
                      <a:r>
                        <a:rPr lang="pl-PL" sz="1500">
                          <a:effectLst/>
                        </a:rPr>
                        <a:t>7</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203 526,36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8567">
                <a:tc>
                  <a:txBody>
                    <a:bodyPr/>
                    <a:lstStyle/>
                    <a:p>
                      <a:pPr algn="r">
                        <a:lnSpc>
                          <a:spcPct val="107000"/>
                        </a:lnSpc>
                        <a:spcAft>
                          <a:spcPts val="0"/>
                        </a:spcAft>
                      </a:pPr>
                      <a:r>
                        <a:rPr lang="pl-PL" sz="1500" dirty="0">
                          <a:effectLst/>
                        </a:rPr>
                        <a:t>(4 lata) 8</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204 035,18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dirty="0">
                        <a:effectLst/>
                        <a:latin typeface="Calibri" panose="020F0502020204030204" pitchFamily="34" charset="0"/>
                        <a:cs typeface="Times New Roman" panose="02020603050405020304" pitchFamily="18" charset="0"/>
                      </a:endParaRPr>
                    </a:p>
                  </a:txBody>
                  <a:tcPr marL="44451" marR="44451" marT="0" marB="0" anchor="b"/>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4159229149"/>
      </p:ext>
    </p:extLst>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3059566005"/>
              </p:ext>
            </p:extLst>
          </p:nvPr>
        </p:nvGraphicFramePr>
        <p:xfrm>
          <a:off x="2145670" y="365122"/>
          <a:ext cx="7613966" cy="5573955"/>
        </p:xfrm>
        <a:graphic>
          <a:graphicData uri="http://schemas.openxmlformats.org/drawingml/2006/table">
            <a:tbl>
              <a:tblPr firstRow="1" firstCol="1" bandRow="1">
                <a:tableStyleId>{5C22544A-7EE6-4342-B048-85BDC9FD1C3A}</a:tableStyleId>
              </a:tblPr>
              <a:tblGrid>
                <a:gridCol w="3006268"/>
                <a:gridCol w="4424053"/>
                <a:gridCol w="183645"/>
              </a:tblGrid>
              <a:tr h="380043">
                <a:tc gridSpan="3">
                  <a:txBody>
                    <a:bodyPr/>
                    <a:lstStyle/>
                    <a:p>
                      <a:pPr algn="ctr">
                        <a:lnSpc>
                          <a:spcPct val="107000"/>
                        </a:lnSpc>
                        <a:spcAft>
                          <a:spcPts val="0"/>
                        </a:spcAft>
                      </a:pPr>
                      <a:r>
                        <a:rPr lang="pl-PL" sz="1500" dirty="0">
                          <a:effectLst/>
                        </a:rPr>
                        <a:t>LOKATA TERMINOWA - KWOTA MAKSYMALNA BZWBK24 1 000 000 ZŁ</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380043">
                <a:tc gridSpan="3">
                  <a:txBody>
                    <a:bodyPr/>
                    <a:lstStyle/>
                    <a:p>
                      <a:pPr algn="ctr">
                        <a:lnSpc>
                          <a:spcPct val="107000"/>
                        </a:lnSpc>
                        <a:spcAft>
                          <a:spcPts val="0"/>
                        </a:spcAft>
                      </a:pPr>
                      <a:r>
                        <a:rPr lang="pl-PL" sz="1500">
                          <a:effectLst/>
                        </a:rPr>
                        <a:t>Lokata 6-miesięczna - odnawiana</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380043">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80043">
                <a:tc>
                  <a:txBody>
                    <a:bodyPr/>
                    <a:lstStyle/>
                    <a:p>
                      <a:pPr>
                        <a:lnSpc>
                          <a:spcPct val="107000"/>
                        </a:lnSpc>
                        <a:spcAft>
                          <a:spcPts val="0"/>
                        </a:spcAft>
                      </a:pPr>
                      <a:r>
                        <a:rPr lang="pl-PL" sz="1500">
                          <a:effectLst/>
                        </a:rPr>
                        <a:t>Wkład początkowy</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500">
                          <a:effectLst/>
                        </a:rPr>
                        <a:t>Oprocentowanie w skali roku</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gn="r">
                        <a:lnSpc>
                          <a:spcPct val="107000"/>
                        </a:lnSpc>
                        <a:spcAft>
                          <a:spcPts val="0"/>
                        </a:spcAft>
                      </a:pPr>
                      <a:r>
                        <a:rPr lang="pl-PL" sz="1500">
                          <a:effectLst/>
                        </a:rPr>
                        <a:t>1 000 000,00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0,50%</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80043">
                <a:tc>
                  <a:txBody>
                    <a:bodyPr/>
                    <a:lstStyle/>
                    <a:p>
                      <a:pPr>
                        <a:lnSpc>
                          <a:spcPct val="107000"/>
                        </a:lnSpc>
                        <a:spcAft>
                          <a:spcPts val="0"/>
                        </a:spcAft>
                      </a:pPr>
                      <a:r>
                        <a:rPr lang="pl-PL" sz="1500">
                          <a:effectLst/>
                        </a:rPr>
                        <a:t>Okresy kapitalizacji</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500">
                          <a:effectLst/>
                        </a:rPr>
                        <a:t>Aktualne saldo lokaty</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gn="r">
                        <a:lnSpc>
                          <a:spcPct val="107000"/>
                        </a:lnSpc>
                        <a:spcAft>
                          <a:spcPts val="0"/>
                        </a:spcAft>
                      </a:pPr>
                      <a:r>
                        <a:rPr lang="pl-PL" sz="1500">
                          <a:effectLst/>
                        </a:rPr>
                        <a:t>1</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1 002 500,00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gn="r">
                        <a:lnSpc>
                          <a:spcPct val="107000"/>
                        </a:lnSpc>
                        <a:spcAft>
                          <a:spcPts val="0"/>
                        </a:spcAft>
                      </a:pPr>
                      <a:r>
                        <a:rPr lang="pl-PL" sz="1500">
                          <a:effectLst/>
                        </a:rPr>
                        <a:t>(1 rok) 2</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1 005 006,25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gn="r">
                        <a:lnSpc>
                          <a:spcPct val="107000"/>
                        </a:lnSpc>
                        <a:spcAft>
                          <a:spcPts val="0"/>
                        </a:spcAft>
                      </a:pPr>
                      <a:r>
                        <a:rPr lang="pl-PL" sz="1500">
                          <a:effectLst/>
                        </a:rPr>
                        <a:t>3</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1 007 518,77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gn="r">
                        <a:lnSpc>
                          <a:spcPct val="107000"/>
                        </a:lnSpc>
                        <a:spcAft>
                          <a:spcPts val="0"/>
                        </a:spcAft>
                      </a:pPr>
                      <a:r>
                        <a:rPr lang="pl-PL" sz="1500">
                          <a:effectLst/>
                        </a:rPr>
                        <a:t>(2 lata) 4</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dirty="0">
                          <a:effectLst/>
                        </a:rPr>
                        <a:t>1 010 037,56 zł</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gn="r">
                        <a:lnSpc>
                          <a:spcPct val="107000"/>
                        </a:lnSpc>
                        <a:spcAft>
                          <a:spcPts val="0"/>
                        </a:spcAft>
                      </a:pPr>
                      <a:r>
                        <a:rPr lang="pl-PL" sz="1500">
                          <a:effectLst/>
                        </a:rPr>
                        <a:t>5</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1 012 562,66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gn="r">
                        <a:lnSpc>
                          <a:spcPct val="107000"/>
                        </a:lnSpc>
                        <a:spcAft>
                          <a:spcPts val="0"/>
                        </a:spcAft>
                      </a:pPr>
                      <a:r>
                        <a:rPr lang="pl-PL" sz="1500">
                          <a:effectLst/>
                        </a:rPr>
                        <a:t>(3 lata) 6</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1 015 094,06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gn="r">
                        <a:lnSpc>
                          <a:spcPct val="107000"/>
                        </a:lnSpc>
                        <a:spcAft>
                          <a:spcPts val="0"/>
                        </a:spcAft>
                      </a:pPr>
                      <a:r>
                        <a:rPr lang="pl-PL" sz="1500">
                          <a:effectLst/>
                        </a:rPr>
                        <a:t>7</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dirty="0">
                          <a:effectLst/>
                        </a:rPr>
                        <a:t>1 017 631,80 zł</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44451" marR="44451" marT="0" marB="0" anchor="b"/>
                </a:tc>
              </a:tr>
              <a:tr h="367374">
                <a:tc>
                  <a:txBody>
                    <a:bodyPr/>
                    <a:lstStyle/>
                    <a:p>
                      <a:pPr algn="r">
                        <a:lnSpc>
                          <a:spcPct val="107000"/>
                        </a:lnSpc>
                        <a:spcAft>
                          <a:spcPts val="0"/>
                        </a:spcAft>
                      </a:pPr>
                      <a:r>
                        <a:rPr lang="pl-PL" sz="1500">
                          <a:effectLst/>
                        </a:rPr>
                        <a:t>(4 lata) 8</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500">
                          <a:effectLst/>
                        </a:rPr>
                        <a:t>1 020 175,88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500" dirty="0">
                        <a:effectLst/>
                        <a:latin typeface="Calibri" panose="020F0502020204030204" pitchFamily="34" charset="0"/>
                        <a:cs typeface="Times New Roman" panose="02020603050405020304" pitchFamily="18" charset="0"/>
                      </a:endParaRPr>
                    </a:p>
                  </a:txBody>
                  <a:tcPr marL="44451" marR="44451" marT="0" marB="0" anchor="b"/>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3480694019"/>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1621056997"/>
              </p:ext>
            </p:extLst>
          </p:nvPr>
        </p:nvGraphicFramePr>
        <p:xfrm>
          <a:off x="2163779" y="365120"/>
          <a:ext cx="7641126" cy="5655428"/>
        </p:xfrm>
        <a:graphic>
          <a:graphicData uri="http://schemas.openxmlformats.org/drawingml/2006/table">
            <a:tbl>
              <a:tblPr firstRow="1" firstCol="1" bandRow="1">
                <a:tableStyleId>{5C22544A-7EE6-4342-B048-85BDC9FD1C3A}</a:tableStyleId>
              </a:tblPr>
              <a:tblGrid>
                <a:gridCol w="2952984"/>
                <a:gridCol w="4345643"/>
                <a:gridCol w="342499"/>
              </a:tblGrid>
              <a:tr h="370892">
                <a:tc gridSpan="3">
                  <a:txBody>
                    <a:bodyPr/>
                    <a:lstStyle/>
                    <a:p>
                      <a:pPr algn="ctr">
                        <a:lnSpc>
                          <a:spcPct val="107000"/>
                        </a:lnSpc>
                        <a:spcAft>
                          <a:spcPts val="0"/>
                        </a:spcAft>
                      </a:pPr>
                      <a:r>
                        <a:rPr lang="pl-PL" sz="1500" dirty="0">
                          <a:effectLst/>
                        </a:rPr>
                        <a:t>LOKATA TERMINOWA - KWOTA 5000 zł</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hMerge="1">
                  <a:txBody>
                    <a:bodyPr/>
                    <a:lstStyle/>
                    <a:p>
                      <a:endParaRPr lang="pl-PL"/>
                    </a:p>
                  </a:txBody>
                  <a:tcPr/>
                </a:tc>
                <a:tc hMerge="1">
                  <a:txBody>
                    <a:bodyPr/>
                    <a:lstStyle/>
                    <a:p>
                      <a:endParaRPr lang="pl-PL"/>
                    </a:p>
                  </a:txBody>
                  <a:tcPr/>
                </a:tc>
              </a:tr>
              <a:tr h="331224">
                <a:tc gridSpan="3">
                  <a:txBody>
                    <a:bodyPr/>
                    <a:lstStyle/>
                    <a:p>
                      <a:pPr algn="ctr">
                        <a:lnSpc>
                          <a:spcPct val="107000"/>
                        </a:lnSpc>
                        <a:spcAft>
                          <a:spcPts val="0"/>
                        </a:spcAft>
                      </a:pPr>
                      <a:r>
                        <a:rPr lang="pl-PL" sz="1500">
                          <a:effectLst/>
                        </a:rPr>
                        <a:t>Lokata 6-miesięczna - odnawiana</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hMerge="1">
                  <a:txBody>
                    <a:bodyPr/>
                    <a:lstStyle/>
                    <a:p>
                      <a:endParaRPr lang="pl-PL"/>
                    </a:p>
                  </a:txBody>
                  <a:tcPr/>
                </a:tc>
                <a:tc hMerge="1">
                  <a:txBody>
                    <a:bodyPr/>
                    <a:lstStyle/>
                    <a:p>
                      <a:endParaRPr lang="pl-PL"/>
                    </a:p>
                  </a:txBody>
                  <a:tcPr/>
                </a:tc>
              </a:tr>
              <a:tr h="381024">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37660" marR="37660"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37660" marR="37660" marT="0" marB="0" anchor="b"/>
                </a:tc>
                <a:tc>
                  <a:txBody>
                    <a:bodyPr/>
                    <a:lstStyle/>
                    <a:p>
                      <a:endParaRPr lang="pl-PL" sz="1500"/>
                    </a:p>
                  </a:txBody>
                  <a:tcPr marL="77472" marR="77472" marT="38736" marB="38736"/>
                </a:tc>
              </a:tr>
              <a:tr h="381024">
                <a:tc>
                  <a:txBody>
                    <a:bodyPr/>
                    <a:lstStyle/>
                    <a:p>
                      <a:pPr>
                        <a:lnSpc>
                          <a:spcPct val="107000"/>
                        </a:lnSpc>
                        <a:spcAft>
                          <a:spcPts val="0"/>
                        </a:spcAft>
                      </a:pPr>
                      <a:r>
                        <a:rPr lang="pl-PL" sz="1500">
                          <a:effectLst/>
                        </a:rPr>
                        <a:t>Wkład początkowy</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pPr>
                        <a:lnSpc>
                          <a:spcPct val="107000"/>
                        </a:lnSpc>
                        <a:spcAft>
                          <a:spcPts val="0"/>
                        </a:spcAft>
                      </a:pPr>
                      <a:r>
                        <a:rPr lang="pl-PL" sz="1500">
                          <a:effectLst/>
                        </a:rPr>
                        <a:t>Oprocentowanie w skali roku</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endParaRPr lang="pl-PL" sz="1500"/>
                    </a:p>
                  </a:txBody>
                  <a:tcPr marL="77472" marR="77472" marT="38736" marB="38736"/>
                </a:tc>
              </a:tr>
              <a:tr h="381024">
                <a:tc>
                  <a:txBody>
                    <a:bodyPr/>
                    <a:lstStyle/>
                    <a:p>
                      <a:pPr algn="r">
                        <a:lnSpc>
                          <a:spcPct val="107000"/>
                        </a:lnSpc>
                        <a:spcAft>
                          <a:spcPts val="0"/>
                        </a:spcAft>
                      </a:pPr>
                      <a:r>
                        <a:rPr lang="pl-PL" sz="1500" dirty="0">
                          <a:effectLst/>
                        </a:rPr>
                        <a:t>5 000,00 zł</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pPr algn="r">
                        <a:lnSpc>
                          <a:spcPct val="107000"/>
                        </a:lnSpc>
                        <a:spcAft>
                          <a:spcPts val="0"/>
                        </a:spcAft>
                      </a:pPr>
                      <a:r>
                        <a:rPr lang="pl-PL" sz="1500">
                          <a:effectLst/>
                        </a:rPr>
                        <a:t>0,50%</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endParaRPr lang="pl-PL" sz="1500"/>
                    </a:p>
                  </a:txBody>
                  <a:tcPr marL="77472" marR="77472" marT="38736" marB="38736"/>
                </a:tc>
              </a:tr>
              <a:tr h="381024">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37660" marR="37660" marT="0" marB="0" anchor="b"/>
                </a:tc>
                <a:tc>
                  <a:txBody>
                    <a:bodyPr/>
                    <a:lstStyle/>
                    <a:p>
                      <a:pPr>
                        <a:lnSpc>
                          <a:spcPct val="107000"/>
                        </a:lnSpc>
                      </a:pPr>
                      <a:endParaRPr lang="pl-PL" sz="1500">
                        <a:effectLst/>
                        <a:latin typeface="Calibri" panose="020F0502020204030204" pitchFamily="34" charset="0"/>
                        <a:cs typeface="Times New Roman" panose="02020603050405020304" pitchFamily="18" charset="0"/>
                      </a:endParaRPr>
                    </a:p>
                  </a:txBody>
                  <a:tcPr marL="37660" marR="37660" marT="0" marB="0" anchor="b"/>
                </a:tc>
                <a:tc>
                  <a:txBody>
                    <a:bodyPr/>
                    <a:lstStyle/>
                    <a:p>
                      <a:endParaRPr lang="pl-PL" sz="1500"/>
                    </a:p>
                  </a:txBody>
                  <a:tcPr marL="77472" marR="77472" marT="38736" marB="38736"/>
                </a:tc>
              </a:tr>
              <a:tr h="381024">
                <a:tc>
                  <a:txBody>
                    <a:bodyPr/>
                    <a:lstStyle/>
                    <a:p>
                      <a:pPr>
                        <a:lnSpc>
                          <a:spcPct val="107000"/>
                        </a:lnSpc>
                        <a:spcAft>
                          <a:spcPts val="0"/>
                        </a:spcAft>
                      </a:pPr>
                      <a:r>
                        <a:rPr lang="pl-PL" sz="1500">
                          <a:effectLst/>
                        </a:rPr>
                        <a:t>Okresy kapitalizacji</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pPr>
                        <a:lnSpc>
                          <a:spcPct val="107000"/>
                        </a:lnSpc>
                        <a:spcAft>
                          <a:spcPts val="0"/>
                        </a:spcAft>
                      </a:pPr>
                      <a:r>
                        <a:rPr lang="pl-PL" sz="1500">
                          <a:effectLst/>
                        </a:rPr>
                        <a:t>Aktualne saldo lokaty</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endParaRPr lang="pl-PL" sz="1500"/>
                    </a:p>
                  </a:txBody>
                  <a:tcPr marL="77472" marR="77472" marT="38736" marB="38736"/>
                </a:tc>
              </a:tr>
              <a:tr h="381024">
                <a:tc>
                  <a:txBody>
                    <a:bodyPr/>
                    <a:lstStyle/>
                    <a:p>
                      <a:pPr algn="r">
                        <a:lnSpc>
                          <a:spcPct val="107000"/>
                        </a:lnSpc>
                        <a:spcAft>
                          <a:spcPts val="0"/>
                        </a:spcAft>
                      </a:pPr>
                      <a:r>
                        <a:rPr lang="pl-PL" sz="1500">
                          <a:effectLst/>
                        </a:rPr>
                        <a:t>1</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pPr algn="r">
                        <a:lnSpc>
                          <a:spcPct val="107000"/>
                        </a:lnSpc>
                        <a:spcAft>
                          <a:spcPts val="0"/>
                        </a:spcAft>
                      </a:pPr>
                      <a:r>
                        <a:rPr lang="pl-PL" sz="1500">
                          <a:effectLst/>
                        </a:rPr>
                        <a:t>5 012,50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endParaRPr lang="pl-PL" sz="1500"/>
                    </a:p>
                  </a:txBody>
                  <a:tcPr marL="77472" marR="77472" marT="38736" marB="38736"/>
                </a:tc>
              </a:tr>
              <a:tr h="381024">
                <a:tc>
                  <a:txBody>
                    <a:bodyPr/>
                    <a:lstStyle/>
                    <a:p>
                      <a:pPr algn="r">
                        <a:lnSpc>
                          <a:spcPct val="107000"/>
                        </a:lnSpc>
                        <a:spcAft>
                          <a:spcPts val="0"/>
                        </a:spcAft>
                      </a:pPr>
                      <a:r>
                        <a:rPr lang="pl-PL" sz="1500">
                          <a:effectLst/>
                        </a:rPr>
                        <a:t>(1 rok) 2</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pPr algn="r">
                        <a:lnSpc>
                          <a:spcPct val="107000"/>
                        </a:lnSpc>
                        <a:spcAft>
                          <a:spcPts val="0"/>
                        </a:spcAft>
                      </a:pPr>
                      <a:r>
                        <a:rPr lang="pl-PL" sz="1500">
                          <a:effectLst/>
                        </a:rPr>
                        <a:t>5 025,03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endParaRPr lang="pl-PL" sz="1500"/>
                    </a:p>
                  </a:txBody>
                  <a:tcPr marL="77472" marR="77472" marT="38736" marB="38736"/>
                </a:tc>
              </a:tr>
              <a:tr h="381024">
                <a:tc>
                  <a:txBody>
                    <a:bodyPr/>
                    <a:lstStyle/>
                    <a:p>
                      <a:pPr algn="r">
                        <a:lnSpc>
                          <a:spcPct val="107000"/>
                        </a:lnSpc>
                        <a:spcAft>
                          <a:spcPts val="0"/>
                        </a:spcAft>
                      </a:pPr>
                      <a:r>
                        <a:rPr lang="pl-PL" sz="1500">
                          <a:effectLst/>
                        </a:rPr>
                        <a:t>3</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pPr algn="r">
                        <a:lnSpc>
                          <a:spcPct val="107000"/>
                        </a:lnSpc>
                        <a:spcAft>
                          <a:spcPts val="0"/>
                        </a:spcAft>
                      </a:pPr>
                      <a:r>
                        <a:rPr lang="pl-PL" sz="1500">
                          <a:effectLst/>
                        </a:rPr>
                        <a:t>5 037,59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endParaRPr lang="pl-PL" sz="1500"/>
                    </a:p>
                  </a:txBody>
                  <a:tcPr marL="77472" marR="77472" marT="38736" marB="38736"/>
                </a:tc>
              </a:tr>
              <a:tr h="381024">
                <a:tc>
                  <a:txBody>
                    <a:bodyPr/>
                    <a:lstStyle/>
                    <a:p>
                      <a:pPr algn="r">
                        <a:lnSpc>
                          <a:spcPct val="107000"/>
                        </a:lnSpc>
                        <a:spcAft>
                          <a:spcPts val="0"/>
                        </a:spcAft>
                      </a:pPr>
                      <a:r>
                        <a:rPr lang="pl-PL" sz="1500">
                          <a:effectLst/>
                        </a:rPr>
                        <a:t>(2 lata) 4</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pPr algn="r">
                        <a:lnSpc>
                          <a:spcPct val="107000"/>
                        </a:lnSpc>
                        <a:spcAft>
                          <a:spcPts val="0"/>
                        </a:spcAft>
                      </a:pPr>
                      <a:r>
                        <a:rPr lang="pl-PL" sz="1500">
                          <a:effectLst/>
                        </a:rPr>
                        <a:t>5 050,19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endParaRPr lang="pl-PL" sz="1500"/>
                    </a:p>
                  </a:txBody>
                  <a:tcPr marL="77472" marR="77472" marT="38736" marB="38736"/>
                </a:tc>
              </a:tr>
              <a:tr h="381024">
                <a:tc>
                  <a:txBody>
                    <a:bodyPr/>
                    <a:lstStyle/>
                    <a:p>
                      <a:pPr algn="r">
                        <a:lnSpc>
                          <a:spcPct val="107000"/>
                        </a:lnSpc>
                        <a:spcAft>
                          <a:spcPts val="0"/>
                        </a:spcAft>
                      </a:pPr>
                      <a:r>
                        <a:rPr lang="pl-PL" sz="1500" dirty="0">
                          <a:effectLst/>
                        </a:rPr>
                        <a:t>5</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pPr algn="r">
                        <a:lnSpc>
                          <a:spcPct val="107000"/>
                        </a:lnSpc>
                        <a:spcAft>
                          <a:spcPts val="0"/>
                        </a:spcAft>
                      </a:pPr>
                      <a:r>
                        <a:rPr lang="pl-PL" sz="1500">
                          <a:effectLst/>
                        </a:rPr>
                        <a:t>5 062,81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endParaRPr lang="pl-PL" sz="1500"/>
                    </a:p>
                  </a:txBody>
                  <a:tcPr marL="77472" marR="77472" marT="38736" marB="38736"/>
                </a:tc>
              </a:tr>
              <a:tr h="381024">
                <a:tc>
                  <a:txBody>
                    <a:bodyPr/>
                    <a:lstStyle/>
                    <a:p>
                      <a:pPr algn="r">
                        <a:lnSpc>
                          <a:spcPct val="107000"/>
                        </a:lnSpc>
                        <a:spcAft>
                          <a:spcPts val="0"/>
                        </a:spcAft>
                      </a:pPr>
                      <a:r>
                        <a:rPr lang="pl-PL" sz="1500">
                          <a:effectLst/>
                        </a:rPr>
                        <a:t>(3 lata) 6</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pPr algn="r">
                        <a:lnSpc>
                          <a:spcPct val="107000"/>
                        </a:lnSpc>
                        <a:spcAft>
                          <a:spcPts val="0"/>
                        </a:spcAft>
                      </a:pPr>
                      <a:r>
                        <a:rPr lang="pl-PL" sz="1500">
                          <a:effectLst/>
                        </a:rPr>
                        <a:t>5 075,47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endParaRPr lang="pl-PL" sz="1500"/>
                    </a:p>
                  </a:txBody>
                  <a:tcPr marL="77472" marR="77472" marT="38736" marB="38736"/>
                </a:tc>
              </a:tr>
              <a:tr h="381024">
                <a:tc>
                  <a:txBody>
                    <a:bodyPr/>
                    <a:lstStyle/>
                    <a:p>
                      <a:pPr algn="r">
                        <a:lnSpc>
                          <a:spcPct val="107000"/>
                        </a:lnSpc>
                        <a:spcAft>
                          <a:spcPts val="0"/>
                        </a:spcAft>
                      </a:pPr>
                      <a:r>
                        <a:rPr lang="pl-PL" sz="1500">
                          <a:effectLst/>
                        </a:rPr>
                        <a:t>7</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pPr algn="r">
                        <a:lnSpc>
                          <a:spcPct val="107000"/>
                        </a:lnSpc>
                        <a:spcAft>
                          <a:spcPts val="0"/>
                        </a:spcAft>
                      </a:pPr>
                      <a:r>
                        <a:rPr lang="pl-PL" sz="1500">
                          <a:effectLst/>
                        </a:rPr>
                        <a:t>5 088,16 zł</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endParaRPr lang="pl-PL" sz="1500"/>
                    </a:p>
                  </a:txBody>
                  <a:tcPr marL="77472" marR="77472" marT="38736" marB="38736"/>
                </a:tc>
              </a:tr>
              <a:tr h="381024">
                <a:tc>
                  <a:txBody>
                    <a:bodyPr/>
                    <a:lstStyle/>
                    <a:p>
                      <a:pPr algn="r">
                        <a:lnSpc>
                          <a:spcPct val="107000"/>
                        </a:lnSpc>
                        <a:spcAft>
                          <a:spcPts val="0"/>
                        </a:spcAft>
                      </a:pPr>
                      <a:r>
                        <a:rPr lang="pl-PL" sz="1500">
                          <a:effectLst/>
                        </a:rPr>
                        <a:t>(4 lata) 8</a:t>
                      </a:r>
                      <a:endParaRPr lang="pl-PL" sz="150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pPr algn="r">
                        <a:lnSpc>
                          <a:spcPct val="107000"/>
                        </a:lnSpc>
                        <a:spcAft>
                          <a:spcPts val="0"/>
                        </a:spcAft>
                      </a:pPr>
                      <a:r>
                        <a:rPr lang="pl-PL" sz="1500" dirty="0">
                          <a:effectLst/>
                        </a:rPr>
                        <a:t>5 100,88 zł</a:t>
                      </a:r>
                      <a:endParaRPr lang="pl-PL"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37660" marR="37660" marT="0" marB="0" anchor="b"/>
                </a:tc>
                <a:tc>
                  <a:txBody>
                    <a:bodyPr/>
                    <a:lstStyle/>
                    <a:p>
                      <a:endParaRPr lang="pl-PL" sz="1500" dirty="0"/>
                    </a:p>
                  </a:txBody>
                  <a:tcPr marL="77472" marR="77472" marT="38736" marB="38736"/>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1525536811"/>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p:txBody>
          <a:bodyPr>
            <a:noAutofit/>
          </a:bodyPr>
          <a:lstStyle/>
          <a:p>
            <a:pPr algn="ctr"/>
            <a:r>
              <a:rPr lang="pl-PL" sz="2000" dirty="0"/>
              <a:t>Lokata terminowa przedstawiona odnawiana przez 4 lata po zakończeniu się okresu umownego zawierana na okres 12 miesięcy dla kwoty minimalnej, maksymalnej, maksymalnej zawieranej przez aplikację BZWBK24 oraz kwoty 5 000 zł.</a:t>
            </a:r>
          </a:p>
        </p:txBody>
      </p:sp>
      <p:sp>
        <p:nvSpPr>
          <p:cNvPr id="5" name="Symbol zastępczy tekstu 4"/>
          <p:cNvSpPr>
            <a:spLocks noGrp="1"/>
          </p:cNvSpPr>
          <p:nvPr>
            <p:ph type="body" idx="1"/>
          </p:nvPr>
        </p:nvSpPr>
        <p:spPr/>
        <p:txBody>
          <a:bodyPr/>
          <a:lstStyle/>
          <a:p>
            <a:endParaRPr lang="pl-PL"/>
          </a:p>
        </p:txBody>
      </p:sp>
    </p:spTree>
    <p:extLst>
      <p:ext uri="{BB962C8B-B14F-4D97-AF65-F5344CB8AC3E}">
        <p14:creationId xmlns:p14="http://schemas.microsoft.com/office/powerpoint/2010/main" val="2664384223"/>
      </p:ext>
    </p:extLst>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p:txBody>
          <a:bodyPr/>
          <a:lstStyle/>
          <a:p>
            <a:endParaRPr lang="pl-PL"/>
          </a:p>
        </p:txBody>
      </p:sp>
      <p:graphicFrame>
        <p:nvGraphicFramePr>
          <p:cNvPr id="6" name="Symbol zastępczy zawartości 5"/>
          <p:cNvGraphicFramePr>
            <a:graphicFrameLocks noGrp="1"/>
          </p:cNvGraphicFramePr>
          <p:nvPr>
            <p:ph idx="1"/>
            <p:extLst>
              <p:ext uri="{D42A27DB-BD31-4B8C-83A1-F6EECF244321}">
                <p14:modId xmlns:p14="http://schemas.microsoft.com/office/powerpoint/2010/main" val="3435667569"/>
              </p:ext>
            </p:extLst>
          </p:nvPr>
        </p:nvGraphicFramePr>
        <p:xfrm>
          <a:off x="1865015" y="365121"/>
          <a:ext cx="8265815" cy="5211815"/>
        </p:xfrm>
        <a:graphic>
          <a:graphicData uri="http://schemas.openxmlformats.org/drawingml/2006/table">
            <a:tbl>
              <a:tblPr firstRow="1" firstCol="1" bandRow="1">
                <a:tableStyleId>{5C22544A-7EE6-4342-B048-85BDC9FD1C3A}</a:tableStyleId>
              </a:tblPr>
              <a:tblGrid>
                <a:gridCol w="3264539"/>
                <a:gridCol w="4804127"/>
                <a:gridCol w="197149"/>
              </a:tblGrid>
              <a:tr h="482575">
                <a:tc gridSpan="3">
                  <a:txBody>
                    <a:bodyPr/>
                    <a:lstStyle/>
                    <a:p>
                      <a:pPr algn="ctr">
                        <a:lnSpc>
                          <a:spcPct val="107000"/>
                        </a:lnSpc>
                        <a:spcAft>
                          <a:spcPts val="0"/>
                        </a:spcAft>
                      </a:pPr>
                      <a:r>
                        <a:rPr lang="pl-PL" sz="1600">
                          <a:effectLst/>
                        </a:rPr>
                        <a:t>LOKATA TERMINOWA - KWOTA MINIMALNA 1000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482575">
                <a:tc gridSpan="3">
                  <a:txBody>
                    <a:bodyPr/>
                    <a:lstStyle/>
                    <a:p>
                      <a:pPr algn="ctr">
                        <a:lnSpc>
                          <a:spcPct val="107000"/>
                        </a:lnSpc>
                        <a:spcAft>
                          <a:spcPts val="0"/>
                        </a:spcAft>
                      </a:pPr>
                      <a:r>
                        <a:rPr lang="pl-PL" sz="1600">
                          <a:effectLst/>
                        </a:rPr>
                        <a:t>Lokata 12-miesięczna - odnawiana</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482575">
                <a:tc>
                  <a:txBody>
                    <a:bodyPr/>
                    <a:lstStyle/>
                    <a:p>
                      <a:pPr>
                        <a:lnSpc>
                          <a:spcPct val="107000"/>
                        </a:lnSpc>
                      </a:pPr>
                      <a:endParaRPr lang="pl-PL" sz="1600" dirty="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82575">
                <a:tc>
                  <a:txBody>
                    <a:bodyPr/>
                    <a:lstStyle/>
                    <a:p>
                      <a:pPr>
                        <a:lnSpc>
                          <a:spcPct val="107000"/>
                        </a:lnSpc>
                        <a:spcAft>
                          <a:spcPts val="0"/>
                        </a:spcAft>
                      </a:pPr>
                      <a:r>
                        <a:rPr lang="pl-PL" sz="1600">
                          <a:effectLst/>
                        </a:rPr>
                        <a:t>Wkład początkowy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600">
                          <a:effectLst/>
                        </a:rPr>
                        <a:t>Oprocentowanie w skali roku</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66490">
                <a:tc>
                  <a:txBody>
                    <a:bodyPr/>
                    <a:lstStyle/>
                    <a:p>
                      <a:pPr algn="r">
                        <a:lnSpc>
                          <a:spcPct val="107000"/>
                        </a:lnSpc>
                        <a:spcAft>
                          <a:spcPts val="0"/>
                        </a:spcAft>
                      </a:pPr>
                      <a:r>
                        <a:rPr lang="pl-PL" sz="1600">
                          <a:effectLst/>
                        </a:rPr>
                        <a:t>1 000,00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0,50%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66490">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82575">
                <a:tc>
                  <a:txBody>
                    <a:bodyPr/>
                    <a:lstStyle/>
                    <a:p>
                      <a:pPr>
                        <a:lnSpc>
                          <a:spcPct val="107000"/>
                        </a:lnSpc>
                        <a:spcAft>
                          <a:spcPts val="0"/>
                        </a:spcAft>
                      </a:pPr>
                      <a:r>
                        <a:rPr lang="pl-PL" sz="1600">
                          <a:effectLst/>
                        </a:rPr>
                        <a:t>Okresy kapitalizacji</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600">
                          <a:effectLst/>
                        </a:rPr>
                        <a:t>Aktualne saldo lokaty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66490">
                <a:tc>
                  <a:txBody>
                    <a:bodyPr/>
                    <a:lstStyle/>
                    <a:p>
                      <a:pPr algn="r">
                        <a:lnSpc>
                          <a:spcPct val="107000"/>
                        </a:lnSpc>
                        <a:spcAft>
                          <a:spcPts val="0"/>
                        </a:spcAft>
                      </a:pPr>
                      <a:r>
                        <a:rPr lang="pl-PL" sz="1600">
                          <a:effectLst/>
                        </a:rPr>
                        <a:t>(1 rok) 1</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1 005,00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66490">
                <a:tc>
                  <a:txBody>
                    <a:bodyPr/>
                    <a:lstStyle/>
                    <a:p>
                      <a:pPr algn="r">
                        <a:lnSpc>
                          <a:spcPct val="107000"/>
                        </a:lnSpc>
                        <a:spcAft>
                          <a:spcPts val="0"/>
                        </a:spcAft>
                      </a:pPr>
                      <a:r>
                        <a:rPr lang="pl-PL" sz="1600">
                          <a:effectLst/>
                        </a:rPr>
                        <a:t>(2 lata) 2</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1 010,03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66490">
                <a:tc>
                  <a:txBody>
                    <a:bodyPr/>
                    <a:lstStyle/>
                    <a:p>
                      <a:pPr algn="r">
                        <a:lnSpc>
                          <a:spcPct val="107000"/>
                        </a:lnSpc>
                        <a:spcAft>
                          <a:spcPts val="0"/>
                        </a:spcAft>
                      </a:pPr>
                      <a:r>
                        <a:rPr lang="pl-PL" sz="1600">
                          <a:effectLst/>
                        </a:rPr>
                        <a:t>(3 lata) 3</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1 015,08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66490">
                <a:tc>
                  <a:txBody>
                    <a:bodyPr/>
                    <a:lstStyle/>
                    <a:p>
                      <a:pPr algn="r">
                        <a:lnSpc>
                          <a:spcPct val="107000"/>
                        </a:lnSpc>
                        <a:spcAft>
                          <a:spcPts val="0"/>
                        </a:spcAft>
                      </a:pPr>
                      <a:r>
                        <a:rPr lang="pl-PL" sz="1600">
                          <a:effectLst/>
                        </a:rPr>
                        <a:t>(4 lata) 4</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1 020,15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dirty="0">
                        <a:effectLst/>
                        <a:latin typeface="Calibri" panose="020F0502020204030204" pitchFamily="34" charset="0"/>
                        <a:cs typeface="Times New Roman" panose="02020603050405020304" pitchFamily="18" charset="0"/>
                      </a:endParaRPr>
                    </a:p>
                  </a:txBody>
                  <a:tcPr marL="44451" marR="44451" marT="0" marB="0" anchor="b"/>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557566441"/>
      </p:ext>
    </p:extLst>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dirty="0"/>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789356774"/>
              </p:ext>
            </p:extLst>
          </p:nvPr>
        </p:nvGraphicFramePr>
        <p:xfrm>
          <a:off x="1865015" y="365128"/>
          <a:ext cx="8292974" cy="5238969"/>
        </p:xfrm>
        <a:graphic>
          <a:graphicData uri="http://schemas.openxmlformats.org/drawingml/2006/table">
            <a:tbl>
              <a:tblPr firstRow="1" firstCol="1" bandRow="1">
                <a:tableStyleId>{5C22544A-7EE6-4342-B048-85BDC9FD1C3A}</a:tableStyleId>
              </a:tblPr>
              <a:tblGrid>
                <a:gridCol w="3207992"/>
                <a:gridCol w="4720913"/>
                <a:gridCol w="364069"/>
              </a:tblGrid>
              <a:tr h="271731">
                <a:tc gridSpan="3">
                  <a:txBody>
                    <a:bodyPr/>
                    <a:lstStyle/>
                    <a:p>
                      <a:pPr algn="ctr">
                        <a:lnSpc>
                          <a:spcPct val="107000"/>
                        </a:lnSpc>
                        <a:spcAft>
                          <a:spcPts val="0"/>
                        </a:spcAft>
                      </a:pPr>
                      <a:r>
                        <a:rPr lang="pl-PL" sz="1600" dirty="0">
                          <a:effectLst/>
                        </a:rPr>
                        <a:t>LOKATA TERMINOWA - KWOTA MAKSYMALNA 200 000 ZŁ</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271731">
                <a:tc gridSpan="3">
                  <a:txBody>
                    <a:bodyPr/>
                    <a:lstStyle/>
                    <a:p>
                      <a:pPr algn="ctr">
                        <a:lnSpc>
                          <a:spcPct val="107000"/>
                        </a:lnSpc>
                        <a:spcAft>
                          <a:spcPts val="0"/>
                        </a:spcAft>
                      </a:pPr>
                      <a:r>
                        <a:rPr lang="pl-PL" sz="1600">
                          <a:effectLst/>
                        </a:rPr>
                        <a:t>Lokata 12-miesięczna - odnawiana</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521723">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21723">
                <a:tc>
                  <a:txBody>
                    <a:bodyPr/>
                    <a:lstStyle/>
                    <a:p>
                      <a:pPr>
                        <a:lnSpc>
                          <a:spcPct val="107000"/>
                        </a:lnSpc>
                        <a:spcAft>
                          <a:spcPts val="0"/>
                        </a:spcAft>
                      </a:pPr>
                      <a:r>
                        <a:rPr lang="pl-PL" sz="1600">
                          <a:effectLst/>
                        </a:rPr>
                        <a:t>Wkład początkowy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600">
                          <a:effectLst/>
                        </a:rPr>
                        <a:t>Oprocentowanie w skali roku</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21723">
                <a:tc>
                  <a:txBody>
                    <a:bodyPr/>
                    <a:lstStyle/>
                    <a:p>
                      <a:pPr algn="r">
                        <a:lnSpc>
                          <a:spcPct val="107000"/>
                        </a:lnSpc>
                        <a:spcAft>
                          <a:spcPts val="0"/>
                        </a:spcAft>
                      </a:pPr>
                      <a:r>
                        <a:rPr lang="pl-PL" sz="1600">
                          <a:effectLst/>
                        </a:rPr>
                        <a:t>200 000,00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0,50%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21723">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21723">
                <a:tc>
                  <a:txBody>
                    <a:bodyPr/>
                    <a:lstStyle/>
                    <a:p>
                      <a:pPr>
                        <a:lnSpc>
                          <a:spcPct val="107000"/>
                        </a:lnSpc>
                        <a:spcAft>
                          <a:spcPts val="0"/>
                        </a:spcAft>
                      </a:pPr>
                      <a:r>
                        <a:rPr lang="pl-PL" sz="1600">
                          <a:effectLst/>
                        </a:rPr>
                        <a:t>Okresy kapitalizacji</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600">
                          <a:effectLst/>
                        </a:rPr>
                        <a:t>Aktualne saldo lokaty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21723">
                <a:tc>
                  <a:txBody>
                    <a:bodyPr/>
                    <a:lstStyle/>
                    <a:p>
                      <a:pPr algn="r">
                        <a:lnSpc>
                          <a:spcPct val="107000"/>
                        </a:lnSpc>
                        <a:spcAft>
                          <a:spcPts val="0"/>
                        </a:spcAft>
                      </a:pPr>
                      <a:r>
                        <a:rPr lang="pl-PL" sz="1600">
                          <a:effectLst/>
                        </a:rPr>
                        <a:t>(1 rok) 1</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201 000,00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21723">
                <a:tc>
                  <a:txBody>
                    <a:bodyPr/>
                    <a:lstStyle/>
                    <a:p>
                      <a:pPr algn="r">
                        <a:lnSpc>
                          <a:spcPct val="107000"/>
                        </a:lnSpc>
                        <a:spcAft>
                          <a:spcPts val="0"/>
                        </a:spcAft>
                      </a:pPr>
                      <a:r>
                        <a:rPr lang="pl-PL" sz="1600">
                          <a:effectLst/>
                        </a:rPr>
                        <a:t>(2 lata) 2</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202 005,00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21723">
                <a:tc>
                  <a:txBody>
                    <a:bodyPr/>
                    <a:lstStyle/>
                    <a:p>
                      <a:pPr algn="r">
                        <a:lnSpc>
                          <a:spcPct val="107000"/>
                        </a:lnSpc>
                        <a:spcAft>
                          <a:spcPts val="0"/>
                        </a:spcAft>
                      </a:pPr>
                      <a:r>
                        <a:rPr lang="pl-PL" sz="1600">
                          <a:effectLst/>
                        </a:rPr>
                        <a:t>(3 lata) 3</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dirty="0">
                          <a:effectLst/>
                        </a:rPr>
                        <a:t>203 015,03 zł</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21723">
                <a:tc>
                  <a:txBody>
                    <a:bodyPr/>
                    <a:lstStyle/>
                    <a:p>
                      <a:pPr algn="r">
                        <a:lnSpc>
                          <a:spcPct val="107000"/>
                        </a:lnSpc>
                        <a:spcAft>
                          <a:spcPts val="0"/>
                        </a:spcAft>
                      </a:pPr>
                      <a:r>
                        <a:rPr lang="pl-PL" sz="1600">
                          <a:effectLst/>
                        </a:rPr>
                        <a:t>(4 lata) 4</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204 030,10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dirty="0"/>
                    </a:p>
                  </a:txBody>
                  <a:tcPr/>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3489704025"/>
      </p:ext>
    </p:extLst>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4079896674"/>
              </p:ext>
            </p:extLst>
          </p:nvPr>
        </p:nvGraphicFramePr>
        <p:xfrm>
          <a:off x="1874068" y="365127"/>
          <a:ext cx="8220547" cy="5302343"/>
        </p:xfrm>
        <a:graphic>
          <a:graphicData uri="http://schemas.openxmlformats.org/drawingml/2006/table">
            <a:tbl>
              <a:tblPr firstRow="1" firstCol="1" bandRow="1">
                <a:tableStyleId>{5C22544A-7EE6-4342-B048-85BDC9FD1C3A}</a:tableStyleId>
              </a:tblPr>
              <a:tblGrid>
                <a:gridCol w="3245768"/>
                <a:gridCol w="4776503"/>
                <a:gridCol w="198276"/>
              </a:tblGrid>
              <a:tr h="490957">
                <a:tc gridSpan="3">
                  <a:txBody>
                    <a:bodyPr/>
                    <a:lstStyle/>
                    <a:p>
                      <a:pPr algn="ctr">
                        <a:lnSpc>
                          <a:spcPct val="107000"/>
                        </a:lnSpc>
                        <a:spcAft>
                          <a:spcPts val="0"/>
                        </a:spcAft>
                      </a:pPr>
                      <a:r>
                        <a:rPr lang="pl-PL" sz="1600" dirty="0">
                          <a:effectLst/>
                        </a:rPr>
                        <a:t>LOKATA TERMINOWA - KWOTA MAKSYMALNA BZWBK24 1 000 000 ZŁ</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490957">
                <a:tc gridSpan="3">
                  <a:txBody>
                    <a:bodyPr/>
                    <a:lstStyle/>
                    <a:p>
                      <a:pPr algn="ctr">
                        <a:lnSpc>
                          <a:spcPct val="107000"/>
                        </a:lnSpc>
                        <a:spcAft>
                          <a:spcPts val="0"/>
                        </a:spcAft>
                      </a:pPr>
                      <a:r>
                        <a:rPr lang="pl-PL" sz="1600">
                          <a:effectLst/>
                        </a:rPr>
                        <a:t>Lokata 12-miesięczna - odnawiana</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490957">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90957">
                <a:tc>
                  <a:txBody>
                    <a:bodyPr/>
                    <a:lstStyle/>
                    <a:p>
                      <a:pPr>
                        <a:lnSpc>
                          <a:spcPct val="107000"/>
                        </a:lnSpc>
                        <a:spcAft>
                          <a:spcPts val="0"/>
                        </a:spcAft>
                      </a:pPr>
                      <a:r>
                        <a:rPr lang="pl-PL" sz="1600">
                          <a:effectLst/>
                        </a:rPr>
                        <a:t>Wkład początkowy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600">
                          <a:effectLst/>
                        </a:rPr>
                        <a:t>Oprocentowanie w skali roku</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74593">
                <a:tc>
                  <a:txBody>
                    <a:bodyPr/>
                    <a:lstStyle/>
                    <a:p>
                      <a:pPr algn="r">
                        <a:lnSpc>
                          <a:spcPct val="107000"/>
                        </a:lnSpc>
                        <a:spcAft>
                          <a:spcPts val="0"/>
                        </a:spcAft>
                      </a:pPr>
                      <a:r>
                        <a:rPr lang="pl-PL" sz="1600">
                          <a:effectLst/>
                        </a:rPr>
                        <a:t>1 000 000,00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0,50%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74593">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90957">
                <a:tc>
                  <a:txBody>
                    <a:bodyPr/>
                    <a:lstStyle/>
                    <a:p>
                      <a:pPr>
                        <a:lnSpc>
                          <a:spcPct val="107000"/>
                        </a:lnSpc>
                        <a:spcAft>
                          <a:spcPts val="0"/>
                        </a:spcAft>
                      </a:pPr>
                      <a:r>
                        <a:rPr lang="pl-PL" sz="1600">
                          <a:effectLst/>
                        </a:rPr>
                        <a:t>Okresy kapitalizacji</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600">
                          <a:effectLst/>
                        </a:rPr>
                        <a:t>Aktualne saldo lokaty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74593">
                <a:tc>
                  <a:txBody>
                    <a:bodyPr/>
                    <a:lstStyle/>
                    <a:p>
                      <a:pPr algn="r">
                        <a:lnSpc>
                          <a:spcPct val="107000"/>
                        </a:lnSpc>
                        <a:spcAft>
                          <a:spcPts val="0"/>
                        </a:spcAft>
                      </a:pPr>
                      <a:r>
                        <a:rPr lang="pl-PL" sz="1600">
                          <a:effectLst/>
                        </a:rPr>
                        <a:t>(1 rok) 1</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dirty="0">
                          <a:effectLst/>
                        </a:rPr>
                        <a:t>1 005 000,00 zł</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74593">
                <a:tc>
                  <a:txBody>
                    <a:bodyPr/>
                    <a:lstStyle/>
                    <a:p>
                      <a:pPr algn="r">
                        <a:lnSpc>
                          <a:spcPct val="107000"/>
                        </a:lnSpc>
                        <a:spcAft>
                          <a:spcPts val="0"/>
                        </a:spcAft>
                      </a:pPr>
                      <a:r>
                        <a:rPr lang="pl-PL" sz="1600">
                          <a:effectLst/>
                        </a:rPr>
                        <a:t>(2 lata) 2</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1 010 025,00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74593">
                <a:tc>
                  <a:txBody>
                    <a:bodyPr/>
                    <a:lstStyle/>
                    <a:p>
                      <a:pPr algn="r">
                        <a:lnSpc>
                          <a:spcPct val="107000"/>
                        </a:lnSpc>
                        <a:spcAft>
                          <a:spcPts val="0"/>
                        </a:spcAft>
                      </a:pPr>
                      <a:r>
                        <a:rPr lang="pl-PL" sz="1600">
                          <a:effectLst/>
                        </a:rPr>
                        <a:t>(3 lata) 3</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1 015 075,13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74593">
                <a:tc>
                  <a:txBody>
                    <a:bodyPr/>
                    <a:lstStyle/>
                    <a:p>
                      <a:pPr algn="r">
                        <a:lnSpc>
                          <a:spcPct val="107000"/>
                        </a:lnSpc>
                        <a:spcAft>
                          <a:spcPts val="0"/>
                        </a:spcAft>
                      </a:pPr>
                      <a:r>
                        <a:rPr lang="pl-PL" sz="1600">
                          <a:effectLst/>
                        </a:rPr>
                        <a:t>(4 lata) 4</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1 020 150,50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dirty="0">
                        <a:effectLst/>
                        <a:latin typeface="Calibri" panose="020F0502020204030204" pitchFamily="34" charset="0"/>
                        <a:cs typeface="Times New Roman" panose="02020603050405020304" pitchFamily="18" charset="0"/>
                      </a:endParaRPr>
                    </a:p>
                  </a:txBody>
                  <a:tcPr marL="44451" marR="44451" marT="0" marB="0" anchor="b"/>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2459179113"/>
      </p:ext>
    </p:extLst>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3521888852"/>
              </p:ext>
            </p:extLst>
          </p:nvPr>
        </p:nvGraphicFramePr>
        <p:xfrm>
          <a:off x="1865016" y="365122"/>
          <a:ext cx="8166225" cy="5248026"/>
        </p:xfrm>
        <a:graphic>
          <a:graphicData uri="http://schemas.openxmlformats.org/drawingml/2006/table">
            <a:tbl>
              <a:tblPr firstRow="1" firstCol="1" bandRow="1">
                <a:tableStyleId>{5C22544A-7EE6-4342-B048-85BDC9FD1C3A}</a:tableStyleId>
              </a:tblPr>
              <a:tblGrid>
                <a:gridCol w="3224320"/>
                <a:gridCol w="4744940"/>
                <a:gridCol w="196965"/>
              </a:tblGrid>
              <a:tr h="485928">
                <a:tc gridSpan="3">
                  <a:txBody>
                    <a:bodyPr/>
                    <a:lstStyle/>
                    <a:p>
                      <a:pPr algn="ctr">
                        <a:lnSpc>
                          <a:spcPct val="107000"/>
                        </a:lnSpc>
                        <a:spcAft>
                          <a:spcPts val="0"/>
                        </a:spcAft>
                      </a:pPr>
                      <a:r>
                        <a:rPr lang="pl-PL" sz="1600">
                          <a:effectLst/>
                        </a:rPr>
                        <a:t>LOKATA TERMINOWA - KWOTA 5000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485928">
                <a:tc gridSpan="3">
                  <a:txBody>
                    <a:bodyPr/>
                    <a:lstStyle/>
                    <a:p>
                      <a:pPr algn="ctr">
                        <a:lnSpc>
                          <a:spcPct val="107000"/>
                        </a:lnSpc>
                        <a:spcAft>
                          <a:spcPts val="0"/>
                        </a:spcAft>
                      </a:pPr>
                      <a:r>
                        <a:rPr lang="pl-PL" sz="1600" dirty="0">
                          <a:effectLst/>
                        </a:rPr>
                        <a:t>Lokata 12-miesięczna - odnawiana</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485928">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85928">
                <a:tc>
                  <a:txBody>
                    <a:bodyPr/>
                    <a:lstStyle/>
                    <a:p>
                      <a:pPr>
                        <a:lnSpc>
                          <a:spcPct val="107000"/>
                        </a:lnSpc>
                        <a:spcAft>
                          <a:spcPts val="0"/>
                        </a:spcAft>
                      </a:pPr>
                      <a:r>
                        <a:rPr lang="pl-PL" sz="1600">
                          <a:effectLst/>
                        </a:rPr>
                        <a:t>Wkład początkowy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600">
                          <a:effectLst/>
                        </a:rPr>
                        <a:t>Oprocentowanie w skali roku</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69731">
                <a:tc>
                  <a:txBody>
                    <a:bodyPr/>
                    <a:lstStyle/>
                    <a:p>
                      <a:pPr algn="r">
                        <a:lnSpc>
                          <a:spcPct val="107000"/>
                        </a:lnSpc>
                        <a:spcAft>
                          <a:spcPts val="0"/>
                        </a:spcAft>
                      </a:pPr>
                      <a:r>
                        <a:rPr lang="pl-PL" sz="1600">
                          <a:effectLst/>
                        </a:rPr>
                        <a:t>5 000,00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0,50%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69731">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85928">
                <a:tc>
                  <a:txBody>
                    <a:bodyPr/>
                    <a:lstStyle/>
                    <a:p>
                      <a:pPr>
                        <a:lnSpc>
                          <a:spcPct val="107000"/>
                        </a:lnSpc>
                        <a:spcAft>
                          <a:spcPts val="0"/>
                        </a:spcAft>
                      </a:pPr>
                      <a:r>
                        <a:rPr lang="pl-PL" sz="1600">
                          <a:effectLst/>
                        </a:rPr>
                        <a:t>Okresy kapitalizacji</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600">
                          <a:effectLst/>
                        </a:rPr>
                        <a:t>Aktualne saldo lokaty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69731">
                <a:tc>
                  <a:txBody>
                    <a:bodyPr/>
                    <a:lstStyle/>
                    <a:p>
                      <a:pPr algn="r">
                        <a:lnSpc>
                          <a:spcPct val="107000"/>
                        </a:lnSpc>
                        <a:spcAft>
                          <a:spcPts val="0"/>
                        </a:spcAft>
                      </a:pPr>
                      <a:r>
                        <a:rPr lang="pl-PL" sz="1600">
                          <a:effectLst/>
                        </a:rPr>
                        <a:t>(1 rok) 1</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5 025,00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69731">
                <a:tc>
                  <a:txBody>
                    <a:bodyPr/>
                    <a:lstStyle/>
                    <a:p>
                      <a:pPr algn="r">
                        <a:lnSpc>
                          <a:spcPct val="107000"/>
                        </a:lnSpc>
                        <a:spcAft>
                          <a:spcPts val="0"/>
                        </a:spcAft>
                      </a:pPr>
                      <a:r>
                        <a:rPr lang="pl-PL" sz="1600">
                          <a:effectLst/>
                        </a:rPr>
                        <a:t>(2 lata) 2</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5 050,13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69731">
                <a:tc>
                  <a:txBody>
                    <a:bodyPr/>
                    <a:lstStyle/>
                    <a:p>
                      <a:pPr algn="r">
                        <a:lnSpc>
                          <a:spcPct val="107000"/>
                        </a:lnSpc>
                        <a:spcAft>
                          <a:spcPts val="0"/>
                        </a:spcAft>
                      </a:pPr>
                      <a:r>
                        <a:rPr lang="pl-PL" sz="1600">
                          <a:effectLst/>
                        </a:rPr>
                        <a:t>(3 lata) 3</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5 075,38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r>
              <a:tr h="469731">
                <a:tc>
                  <a:txBody>
                    <a:bodyPr/>
                    <a:lstStyle/>
                    <a:p>
                      <a:pPr algn="r">
                        <a:lnSpc>
                          <a:spcPct val="107000"/>
                        </a:lnSpc>
                        <a:spcAft>
                          <a:spcPts val="0"/>
                        </a:spcAft>
                      </a:pPr>
                      <a:r>
                        <a:rPr lang="pl-PL" sz="1600">
                          <a:effectLst/>
                        </a:rPr>
                        <a:t>(4 lata) 4</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5 100,75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dirty="0">
                        <a:effectLst/>
                        <a:latin typeface="Calibri" panose="020F0502020204030204" pitchFamily="34" charset="0"/>
                        <a:cs typeface="Times New Roman" panose="02020603050405020304" pitchFamily="18" charset="0"/>
                      </a:endParaRPr>
                    </a:p>
                  </a:txBody>
                  <a:tcPr marL="44451" marR="44451" marT="0" marB="0" anchor="b"/>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1501680510"/>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a:xfrm>
            <a:off x="1024128" y="556292"/>
            <a:ext cx="9720072" cy="1499616"/>
          </a:xfrm>
        </p:spPr>
        <p:txBody>
          <a:bodyPr>
            <a:normAutofit/>
          </a:bodyPr>
          <a:lstStyle/>
          <a:p>
            <a:r>
              <a:rPr lang="pl-PL" sz="4000" dirty="0" smtClean="0"/>
              <a:t>Lokata mobilna – zakładana przez aplikację BZWBK24</a:t>
            </a:r>
            <a:endParaRPr lang="pl-PL" sz="4000" dirty="0"/>
          </a:p>
        </p:txBody>
      </p:sp>
      <p:graphicFrame>
        <p:nvGraphicFramePr>
          <p:cNvPr id="11" name="Symbol zastępczy zawartości 10"/>
          <p:cNvGraphicFramePr>
            <a:graphicFrameLocks noGrp="1"/>
          </p:cNvGraphicFramePr>
          <p:nvPr>
            <p:ph idx="1"/>
            <p:extLst>
              <p:ext uri="{D42A27DB-BD31-4B8C-83A1-F6EECF244321}">
                <p14:modId xmlns:p14="http://schemas.microsoft.com/office/powerpoint/2010/main" val="2215503425"/>
              </p:ext>
            </p:extLst>
          </p:nvPr>
        </p:nvGraphicFramePr>
        <p:xfrm>
          <a:off x="653144" y="2023199"/>
          <a:ext cx="10914743" cy="4615008"/>
        </p:xfrm>
        <a:graphic>
          <a:graphicData uri="http://schemas.openxmlformats.org/drawingml/2006/table">
            <a:tbl>
              <a:tblPr firstRow="1" firstCol="1" bandRow="1">
                <a:tableStyleId>{5C22544A-7EE6-4342-B048-85BDC9FD1C3A}</a:tableStyleId>
              </a:tblPr>
              <a:tblGrid>
                <a:gridCol w="449943"/>
                <a:gridCol w="4763323"/>
                <a:gridCol w="1745673"/>
                <a:gridCol w="3955804"/>
              </a:tblGrid>
              <a:tr h="328332">
                <a:tc>
                  <a:txBody>
                    <a:bodyPr/>
                    <a:lstStyle/>
                    <a:p>
                      <a:pPr>
                        <a:lnSpc>
                          <a:spcPct val="107000"/>
                        </a:lnSpc>
                        <a:spcAft>
                          <a:spcPts val="0"/>
                        </a:spcAft>
                      </a:pPr>
                      <a:r>
                        <a:rPr lang="pl-PL" sz="1800" dirty="0" smtClean="0">
                          <a:effectLst/>
                        </a:rPr>
                        <a:t>Lp.</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dirty="0">
                          <a:effectLst/>
                        </a:rPr>
                        <a:t>Cechy</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Opis</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Uwagi dodatkowe</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328332">
                <a:tc>
                  <a:txBody>
                    <a:bodyPr/>
                    <a:lstStyle/>
                    <a:p>
                      <a:pPr>
                        <a:lnSpc>
                          <a:spcPct val="107000"/>
                        </a:lnSpc>
                        <a:spcAft>
                          <a:spcPts val="0"/>
                        </a:spcAft>
                      </a:pPr>
                      <a:r>
                        <a:rPr lang="pl-PL" sz="1800">
                          <a:effectLst/>
                        </a:rPr>
                        <a:t>1.</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dirty="0">
                          <a:effectLst/>
                        </a:rPr>
                        <a:t>Termin</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4 miesiące</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tc>
              </a:tr>
              <a:tr h="312719">
                <a:tc>
                  <a:txBody>
                    <a:bodyPr/>
                    <a:lstStyle/>
                    <a:p>
                      <a:pPr>
                        <a:lnSpc>
                          <a:spcPct val="107000"/>
                        </a:lnSpc>
                        <a:spcAft>
                          <a:spcPts val="0"/>
                        </a:spcAft>
                      </a:pPr>
                      <a:r>
                        <a:rPr lang="pl-PL" sz="1800">
                          <a:effectLst/>
                        </a:rPr>
                        <a:t>2.</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dirty="0">
                          <a:effectLst/>
                        </a:rPr>
                        <a:t>Waluta</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dirty="0">
                          <a:effectLst/>
                        </a:rPr>
                        <a:t>Złoty polski</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tc>
              </a:tr>
              <a:tr h="328332">
                <a:tc>
                  <a:txBody>
                    <a:bodyPr/>
                    <a:lstStyle/>
                    <a:p>
                      <a:pPr>
                        <a:lnSpc>
                          <a:spcPct val="107000"/>
                        </a:lnSpc>
                        <a:spcAft>
                          <a:spcPts val="0"/>
                        </a:spcAft>
                      </a:pPr>
                      <a:r>
                        <a:rPr lang="pl-PL" sz="1800">
                          <a:effectLst/>
                        </a:rPr>
                        <a:t>3.</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dirty="0">
                          <a:effectLst/>
                        </a:rPr>
                        <a:t>Minimalna kwota</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1 000 zł</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tc>
              </a:tr>
              <a:tr h="362298">
                <a:tc>
                  <a:txBody>
                    <a:bodyPr/>
                    <a:lstStyle/>
                    <a:p>
                      <a:pPr>
                        <a:lnSpc>
                          <a:spcPct val="107000"/>
                        </a:lnSpc>
                        <a:spcAft>
                          <a:spcPts val="0"/>
                        </a:spcAft>
                      </a:pPr>
                      <a:r>
                        <a:rPr lang="pl-PL" sz="1800">
                          <a:effectLst/>
                        </a:rPr>
                        <a:t>4.</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Maksymalna kwota</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20 000 zł</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tc>
              </a:tr>
              <a:tr h="985000">
                <a:tc>
                  <a:txBody>
                    <a:bodyPr/>
                    <a:lstStyle/>
                    <a:p>
                      <a:pPr>
                        <a:lnSpc>
                          <a:spcPct val="107000"/>
                        </a:lnSpc>
                        <a:spcAft>
                          <a:spcPts val="0"/>
                        </a:spcAft>
                      </a:pPr>
                      <a:r>
                        <a:rPr lang="pl-PL" sz="1800">
                          <a:effectLst/>
                        </a:rPr>
                        <a:t>5.</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Stopa procentowa</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dirty="0">
                          <a:effectLst/>
                        </a:rPr>
                        <a:t>2,5%</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Oprocentowanie stałe liczone w skali roku, obowiązujące w pierwszym dniu danego okresu umownego</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656667">
                <a:tc>
                  <a:txBody>
                    <a:bodyPr/>
                    <a:lstStyle/>
                    <a:p>
                      <a:pPr>
                        <a:lnSpc>
                          <a:spcPct val="107000"/>
                        </a:lnSpc>
                        <a:spcAft>
                          <a:spcPts val="0"/>
                        </a:spcAft>
                      </a:pPr>
                      <a:r>
                        <a:rPr lang="pl-PL" sz="1800">
                          <a:effectLst/>
                        </a:rPr>
                        <a:t>6.</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Kapitalizacja</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1</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Po upływie zadeklarowanego okresu przechowywania środków</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328332">
                <a:tc>
                  <a:txBody>
                    <a:bodyPr/>
                    <a:lstStyle/>
                    <a:p>
                      <a:pPr>
                        <a:lnSpc>
                          <a:spcPct val="107000"/>
                        </a:lnSpc>
                        <a:spcAft>
                          <a:spcPts val="0"/>
                        </a:spcAft>
                      </a:pPr>
                      <a:r>
                        <a:rPr lang="pl-PL" sz="1800">
                          <a:effectLst/>
                        </a:rPr>
                        <a:t>7.</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Wypłata przed upływem okresu umownego</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Oprocentowanie według stopy 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328332">
                <a:tc>
                  <a:txBody>
                    <a:bodyPr/>
                    <a:lstStyle/>
                    <a:p>
                      <a:pPr>
                        <a:lnSpc>
                          <a:spcPct val="107000"/>
                        </a:lnSpc>
                        <a:spcAft>
                          <a:spcPts val="0"/>
                        </a:spcAft>
                      </a:pPr>
                      <a:r>
                        <a:rPr lang="pl-PL" sz="1800">
                          <a:effectLst/>
                        </a:rPr>
                        <a:t>8.</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Limit ilościowy</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Można założyć jedną lokatę</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328332">
                <a:tc>
                  <a:txBody>
                    <a:bodyPr/>
                    <a:lstStyle/>
                    <a:p>
                      <a:pPr>
                        <a:lnSpc>
                          <a:spcPct val="107000"/>
                        </a:lnSpc>
                        <a:spcAft>
                          <a:spcPts val="0"/>
                        </a:spcAft>
                      </a:pPr>
                      <a:r>
                        <a:rPr lang="pl-PL" sz="1800">
                          <a:effectLst/>
                        </a:rPr>
                        <a:t>9.</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dirty="0">
                          <a:effectLst/>
                        </a:rPr>
                        <a:t>Odnowienie lokaty na </a:t>
                      </a:r>
                      <a:r>
                        <a:rPr lang="pl-PL" sz="1800" dirty="0" smtClean="0">
                          <a:effectLst/>
                        </a:rPr>
                        <a:t>kolejny taki sam </a:t>
                      </a:r>
                      <a:r>
                        <a:rPr lang="pl-PL" sz="1800" dirty="0">
                          <a:effectLst/>
                        </a:rPr>
                        <a:t>termin</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Lokata nieodnawialna</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328332">
                <a:tc>
                  <a:txBody>
                    <a:bodyPr/>
                    <a:lstStyle/>
                    <a:p>
                      <a:pPr>
                        <a:lnSpc>
                          <a:spcPct val="107000"/>
                        </a:lnSpc>
                        <a:spcAft>
                          <a:spcPts val="0"/>
                        </a:spcAft>
                      </a:pPr>
                      <a:r>
                        <a:rPr lang="pl-PL" sz="1800">
                          <a:effectLst/>
                        </a:rPr>
                        <a:t>10.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Efektywna stopa procentowa</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800">
                          <a:effectLst/>
                        </a:rPr>
                        <a:t>2,50%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pPr>
                      <a:endParaRPr lang="pl-PL" sz="1800" dirty="0">
                        <a:effectLst/>
                        <a:latin typeface="Calibri" panose="020F0502020204030204" pitchFamily="34" charset="0"/>
                        <a:cs typeface="Times New Roman" panose="02020603050405020304" pitchFamily="18" charset="0"/>
                      </a:endParaRPr>
                    </a:p>
                  </a:txBody>
                  <a:tcPr marL="44451" marR="44451" marT="0" marB="0"/>
                </a:tc>
              </a:tr>
            </a:tbl>
          </a:graphicData>
        </a:graphic>
      </p:graphicFrame>
    </p:spTree>
    <p:extLst>
      <p:ext uri="{BB962C8B-B14F-4D97-AF65-F5344CB8AC3E}">
        <p14:creationId xmlns:p14="http://schemas.microsoft.com/office/powerpoint/2010/main" val="4100950123"/>
      </p:ext>
    </p:extLst>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ytuł 7"/>
          <p:cNvSpPr>
            <a:spLocks noGrp="1"/>
          </p:cNvSpPr>
          <p:nvPr>
            <p:ph type="title"/>
          </p:nvPr>
        </p:nvSpPr>
        <p:spPr/>
        <p:txBody>
          <a:bodyPr>
            <a:noAutofit/>
          </a:bodyPr>
          <a:lstStyle/>
          <a:p>
            <a:pPr algn="ctr"/>
            <a:r>
              <a:rPr lang="pl-PL" sz="2000" dirty="0"/>
              <a:t>Lokata terminowa przedstawiona odnawiana przez 4 lata po zakończeniu się okresu umownego zawierana na okres </a:t>
            </a:r>
            <a:r>
              <a:rPr lang="pl-PL" sz="2000" dirty="0" smtClean="0"/>
              <a:t>24 </a:t>
            </a:r>
            <a:r>
              <a:rPr lang="pl-PL" sz="2000" dirty="0"/>
              <a:t>miesięcy dla kwoty minimalnej, maksymalnej, maksymalnej zawieranej przez aplikację BZWBK24 oraz kwoty 5 000 zł</a:t>
            </a:r>
            <a:r>
              <a:rPr lang="pl-PL" sz="2000" dirty="0" smtClean="0"/>
              <a:t>.</a:t>
            </a:r>
            <a:endParaRPr lang="pl-PL" sz="2000" dirty="0"/>
          </a:p>
        </p:txBody>
      </p:sp>
      <p:sp>
        <p:nvSpPr>
          <p:cNvPr id="9" name="Symbol zastępczy tekstu 8"/>
          <p:cNvSpPr>
            <a:spLocks noGrp="1"/>
          </p:cNvSpPr>
          <p:nvPr>
            <p:ph type="body" idx="1"/>
          </p:nvPr>
        </p:nvSpPr>
        <p:spPr/>
        <p:txBody>
          <a:bodyPr/>
          <a:lstStyle/>
          <a:p>
            <a:endParaRPr lang="pl-PL"/>
          </a:p>
        </p:txBody>
      </p:sp>
    </p:spTree>
    <p:extLst>
      <p:ext uri="{BB962C8B-B14F-4D97-AF65-F5344CB8AC3E}">
        <p14:creationId xmlns:p14="http://schemas.microsoft.com/office/powerpoint/2010/main" val="2113928485"/>
      </p:ext>
    </p:extLst>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p:txBody>
          <a:bodyPr/>
          <a:lstStyle/>
          <a:p>
            <a:endParaRPr lang="pl-PL"/>
          </a:p>
        </p:txBody>
      </p:sp>
      <p:graphicFrame>
        <p:nvGraphicFramePr>
          <p:cNvPr id="6" name="Symbol zastępczy zawartości 5"/>
          <p:cNvGraphicFramePr>
            <a:graphicFrameLocks noGrp="1"/>
          </p:cNvGraphicFramePr>
          <p:nvPr>
            <p:ph idx="1"/>
            <p:extLst>
              <p:ext uri="{D42A27DB-BD31-4B8C-83A1-F6EECF244321}">
                <p14:modId xmlns:p14="http://schemas.microsoft.com/office/powerpoint/2010/main" val="2950608197"/>
              </p:ext>
            </p:extLst>
          </p:nvPr>
        </p:nvGraphicFramePr>
        <p:xfrm>
          <a:off x="2272419" y="365126"/>
          <a:ext cx="7396683" cy="4750084"/>
        </p:xfrm>
        <a:graphic>
          <a:graphicData uri="http://schemas.openxmlformats.org/drawingml/2006/table">
            <a:tbl>
              <a:tblPr firstRow="1" firstCol="1" bandRow="1">
                <a:tableStyleId>{5C22544A-7EE6-4342-B048-85BDC9FD1C3A}</a:tableStyleId>
              </a:tblPr>
              <a:tblGrid>
                <a:gridCol w="2862711"/>
                <a:gridCol w="4212791"/>
                <a:gridCol w="321181"/>
              </a:tblGrid>
              <a:tr h="307648">
                <a:tc gridSpan="3">
                  <a:txBody>
                    <a:bodyPr/>
                    <a:lstStyle/>
                    <a:p>
                      <a:pPr algn="ctr">
                        <a:lnSpc>
                          <a:spcPct val="107000"/>
                        </a:lnSpc>
                        <a:spcAft>
                          <a:spcPts val="0"/>
                        </a:spcAft>
                      </a:pPr>
                      <a:r>
                        <a:rPr lang="pl-PL" sz="1600" dirty="0">
                          <a:effectLst/>
                        </a:rPr>
                        <a:t>LOKATA TERMINOWA - KWOTA MINIMALNA 1000 ZŁ</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307648">
                <a:tc gridSpan="3">
                  <a:txBody>
                    <a:bodyPr/>
                    <a:lstStyle/>
                    <a:p>
                      <a:pPr algn="ctr">
                        <a:lnSpc>
                          <a:spcPct val="107000"/>
                        </a:lnSpc>
                        <a:spcAft>
                          <a:spcPts val="0"/>
                        </a:spcAft>
                      </a:pPr>
                      <a:r>
                        <a:rPr lang="pl-PL" sz="1600">
                          <a:effectLst/>
                        </a:rPr>
                        <a:t>Lokata 24-miesięczna - odnawiana</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590684">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90684">
                <a:tc>
                  <a:txBody>
                    <a:bodyPr/>
                    <a:lstStyle/>
                    <a:p>
                      <a:pPr>
                        <a:lnSpc>
                          <a:spcPct val="107000"/>
                        </a:lnSpc>
                        <a:spcAft>
                          <a:spcPts val="0"/>
                        </a:spcAft>
                      </a:pPr>
                      <a:r>
                        <a:rPr lang="pl-PL" sz="1600">
                          <a:effectLst/>
                        </a:rPr>
                        <a:t>Wkład początkowy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600">
                          <a:effectLst/>
                        </a:rPr>
                        <a:t>Oprocentowanie w skali roku</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90684">
                <a:tc>
                  <a:txBody>
                    <a:bodyPr/>
                    <a:lstStyle/>
                    <a:p>
                      <a:pPr algn="r">
                        <a:lnSpc>
                          <a:spcPct val="107000"/>
                        </a:lnSpc>
                        <a:spcAft>
                          <a:spcPts val="0"/>
                        </a:spcAft>
                      </a:pPr>
                      <a:r>
                        <a:rPr lang="pl-PL" sz="1600">
                          <a:effectLst/>
                        </a:rPr>
                        <a:t>1 000,00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0,50%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90684">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dirty="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90684">
                <a:tc>
                  <a:txBody>
                    <a:bodyPr/>
                    <a:lstStyle/>
                    <a:p>
                      <a:pPr>
                        <a:lnSpc>
                          <a:spcPct val="107000"/>
                        </a:lnSpc>
                        <a:spcAft>
                          <a:spcPts val="0"/>
                        </a:spcAft>
                      </a:pPr>
                      <a:r>
                        <a:rPr lang="pl-PL" sz="1600">
                          <a:effectLst/>
                        </a:rPr>
                        <a:t>Okresy kapitalizacji</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600">
                          <a:effectLst/>
                        </a:rPr>
                        <a:t>Aktualne saldo lokaty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90684">
                <a:tc>
                  <a:txBody>
                    <a:bodyPr/>
                    <a:lstStyle/>
                    <a:p>
                      <a:pPr algn="r">
                        <a:lnSpc>
                          <a:spcPct val="107000"/>
                        </a:lnSpc>
                        <a:spcAft>
                          <a:spcPts val="0"/>
                        </a:spcAft>
                      </a:pPr>
                      <a:r>
                        <a:rPr lang="pl-PL" sz="1600">
                          <a:effectLst/>
                        </a:rPr>
                        <a:t>(2 lata) 1</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1 010,00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90684">
                <a:tc>
                  <a:txBody>
                    <a:bodyPr/>
                    <a:lstStyle/>
                    <a:p>
                      <a:pPr algn="r">
                        <a:lnSpc>
                          <a:spcPct val="107000"/>
                        </a:lnSpc>
                        <a:spcAft>
                          <a:spcPts val="0"/>
                        </a:spcAft>
                      </a:pPr>
                      <a:r>
                        <a:rPr lang="pl-PL" sz="1600">
                          <a:effectLst/>
                        </a:rPr>
                        <a:t>(4 lata) 2</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1 020,10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dirty="0"/>
                    </a:p>
                  </a:txBody>
                  <a:tcPr/>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3415374410"/>
      </p:ext>
    </p:extLst>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316824673"/>
              </p:ext>
            </p:extLst>
          </p:nvPr>
        </p:nvGraphicFramePr>
        <p:xfrm>
          <a:off x="2254312" y="365129"/>
          <a:ext cx="7414789" cy="4686709"/>
        </p:xfrm>
        <a:graphic>
          <a:graphicData uri="http://schemas.openxmlformats.org/drawingml/2006/table">
            <a:tbl>
              <a:tblPr firstRow="1" firstCol="1" bandRow="1">
                <a:tableStyleId>{5C22544A-7EE6-4342-B048-85BDC9FD1C3A}</a:tableStyleId>
              </a:tblPr>
              <a:tblGrid>
                <a:gridCol w="2868281"/>
                <a:gridCol w="4220992"/>
                <a:gridCol w="325516"/>
              </a:tblGrid>
              <a:tr h="303544">
                <a:tc gridSpan="3">
                  <a:txBody>
                    <a:bodyPr/>
                    <a:lstStyle/>
                    <a:p>
                      <a:pPr algn="ctr">
                        <a:lnSpc>
                          <a:spcPct val="107000"/>
                        </a:lnSpc>
                        <a:spcAft>
                          <a:spcPts val="0"/>
                        </a:spcAft>
                      </a:pPr>
                      <a:r>
                        <a:rPr lang="pl-PL" sz="1600" dirty="0">
                          <a:effectLst/>
                        </a:rPr>
                        <a:t>LOKATA TERMINOWA - KWOTA MAKSYMALNA 200 000 ZŁ</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303544">
                <a:tc gridSpan="3">
                  <a:txBody>
                    <a:bodyPr/>
                    <a:lstStyle/>
                    <a:p>
                      <a:pPr algn="ctr">
                        <a:lnSpc>
                          <a:spcPct val="107000"/>
                        </a:lnSpc>
                        <a:spcAft>
                          <a:spcPts val="0"/>
                        </a:spcAft>
                      </a:pPr>
                      <a:r>
                        <a:rPr lang="pl-PL" sz="1600">
                          <a:effectLst/>
                        </a:rPr>
                        <a:t>Lokata 24-miesięczna - odnawiana</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582803">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82803">
                <a:tc>
                  <a:txBody>
                    <a:bodyPr/>
                    <a:lstStyle/>
                    <a:p>
                      <a:pPr>
                        <a:lnSpc>
                          <a:spcPct val="107000"/>
                        </a:lnSpc>
                        <a:spcAft>
                          <a:spcPts val="0"/>
                        </a:spcAft>
                      </a:pPr>
                      <a:r>
                        <a:rPr lang="pl-PL" sz="1600">
                          <a:effectLst/>
                        </a:rPr>
                        <a:t>Wkład początkowy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600">
                          <a:effectLst/>
                        </a:rPr>
                        <a:t>Oprocentowanie w skali roku</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82803">
                <a:tc>
                  <a:txBody>
                    <a:bodyPr/>
                    <a:lstStyle/>
                    <a:p>
                      <a:pPr algn="r">
                        <a:lnSpc>
                          <a:spcPct val="107000"/>
                        </a:lnSpc>
                        <a:spcAft>
                          <a:spcPts val="0"/>
                        </a:spcAft>
                      </a:pPr>
                      <a:r>
                        <a:rPr lang="pl-PL" sz="1600">
                          <a:effectLst/>
                        </a:rPr>
                        <a:t>200 000,00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0,50%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82803">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dirty="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82803">
                <a:tc>
                  <a:txBody>
                    <a:bodyPr/>
                    <a:lstStyle/>
                    <a:p>
                      <a:pPr>
                        <a:lnSpc>
                          <a:spcPct val="107000"/>
                        </a:lnSpc>
                        <a:spcAft>
                          <a:spcPts val="0"/>
                        </a:spcAft>
                      </a:pPr>
                      <a:r>
                        <a:rPr lang="pl-PL" sz="1600">
                          <a:effectLst/>
                        </a:rPr>
                        <a:t>Okresy kapitalizacji</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600">
                          <a:effectLst/>
                        </a:rPr>
                        <a:t>Aktualne saldo lokaty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82803">
                <a:tc>
                  <a:txBody>
                    <a:bodyPr/>
                    <a:lstStyle/>
                    <a:p>
                      <a:pPr algn="r">
                        <a:lnSpc>
                          <a:spcPct val="107000"/>
                        </a:lnSpc>
                        <a:spcAft>
                          <a:spcPts val="0"/>
                        </a:spcAft>
                      </a:pPr>
                      <a:r>
                        <a:rPr lang="pl-PL" sz="1600">
                          <a:effectLst/>
                        </a:rPr>
                        <a:t>(2 lata) 1</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202 000,00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82803">
                <a:tc>
                  <a:txBody>
                    <a:bodyPr/>
                    <a:lstStyle/>
                    <a:p>
                      <a:pPr algn="r">
                        <a:lnSpc>
                          <a:spcPct val="107000"/>
                        </a:lnSpc>
                        <a:spcAft>
                          <a:spcPts val="0"/>
                        </a:spcAft>
                      </a:pPr>
                      <a:r>
                        <a:rPr lang="pl-PL" sz="1600" dirty="0">
                          <a:effectLst/>
                        </a:rPr>
                        <a:t>(4 lata) 2</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204 020,00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dirty="0"/>
                    </a:p>
                  </a:txBody>
                  <a:tcPr/>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3421501585"/>
      </p:ext>
    </p:extLst>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dirty="0"/>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3026208629"/>
              </p:ext>
            </p:extLst>
          </p:nvPr>
        </p:nvGraphicFramePr>
        <p:xfrm>
          <a:off x="2272420" y="365127"/>
          <a:ext cx="7378573" cy="4750084"/>
        </p:xfrm>
        <a:graphic>
          <a:graphicData uri="http://schemas.openxmlformats.org/drawingml/2006/table">
            <a:tbl>
              <a:tblPr firstRow="1" firstCol="1" bandRow="1">
                <a:tableStyleId>{5C22544A-7EE6-4342-B048-85BDC9FD1C3A}</a:tableStyleId>
              </a:tblPr>
              <a:tblGrid>
                <a:gridCol w="2854271"/>
                <a:gridCol w="4200375"/>
                <a:gridCol w="323927"/>
              </a:tblGrid>
              <a:tr h="307648">
                <a:tc gridSpan="3">
                  <a:txBody>
                    <a:bodyPr/>
                    <a:lstStyle/>
                    <a:p>
                      <a:pPr algn="ctr">
                        <a:lnSpc>
                          <a:spcPct val="107000"/>
                        </a:lnSpc>
                        <a:spcAft>
                          <a:spcPts val="0"/>
                        </a:spcAft>
                      </a:pPr>
                      <a:r>
                        <a:rPr lang="pl-PL" sz="1600" dirty="0">
                          <a:effectLst/>
                        </a:rPr>
                        <a:t>LOKATA TERMINOWA - KWOTA MAKSYMALNA BZWBK24 1 000 000 ZŁ</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307648">
                <a:tc gridSpan="3">
                  <a:txBody>
                    <a:bodyPr/>
                    <a:lstStyle/>
                    <a:p>
                      <a:pPr algn="ctr">
                        <a:lnSpc>
                          <a:spcPct val="107000"/>
                        </a:lnSpc>
                        <a:spcAft>
                          <a:spcPts val="0"/>
                        </a:spcAft>
                      </a:pPr>
                      <a:r>
                        <a:rPr lang="pl-PL" sz="1600">
                          <a:effectLst/>
                        </a:rPr>
                        <a:t>Lokata 24-miesięczna - odnawiana</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590684">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90684">
                <a:tc>
                  <a:txBody>
                    <a:bodyPr/>
                    <a:lstStyle/>
                    <a:p>
                      <a:pPr>
                        <a:lnSpc>
                          <a:spcPct val="107000"/>
                        </a:lnSpc>
                        <a:spcAft>
                          <a:spcPts val="0"/>
                        </a:spcAft>
                      </a:pPr>
                      <a:r>
                        <a:rPr lang="pl-PL" sz="1600">
                          <a:effectLst/>
                        </a:rPr>
                        <a:t>Wkład początkowy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600">
                          <a:effectLst/>
                        </a:rPr>
                        <a:t>Oprocentowanie w skali roku</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90684">
                <a:tc>
                  <a:txBody>
                    <a:bodyPr/>
                    <a:lstStyle/>
                    <a:p>
                      <a:pPr algn="r">
                        <a:lnSpc>
                          <a:spcPct val="107000"/>
                        </a:lnSpc>
                        <a:spcAft>
                          <a:spcPts val="0"/>
                        </a:spcAft>
                      </a:pPr>
                      <a:r>
                        <a:rPr lang="pl-PL" sz="1600">
                          <a:effectLst/>
                        </a:rPr>
                        <a:t>1 000 000,00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0,50%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90684">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dirty="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90684">
                <a:tc>
                  <a:txBody>
                    <a:bodyPr/>
                    <a:lstStyle/>
                    <a:p>
                      <a:pPr>
                        <a:lnSpc>
                          <a:spcPct val="107000"/>
                        </a:lnSpc>
                        <a:spcAft>
                          <a:spcPts val="0"/>
                        </a:spcAft>
                      </a:pPr>
                      <a:r>
                        <a:rPr lang="pl-PL" sz="1600" dirty="0">
                          <a:effectLst/>
                        </a:rPr>
                        <a:t>Okresy kapitalizacji</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600">
                          <a:effectLst/>
                        </a:rPr>
                        <a:t>Aktualne saldo lokaty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90684">
                <a:tc>
                  <a:txBody>
                    <a:bodyPr/>
                    <a:lstStyle/>
                    <a:p>
                      <a:pPr algn="r">
                        <a:lnSpc>
                          <a:spcPct val="107000"/>
                        </a:lnSpc>
                        <a:spcAft>
                          <a:spcPts val="0"/>
                        </a:spcAft>
                      </a:pPr>
                      <a:r>
                        <a:rPr lang="pl-PL" sz="1600">
                          <a:effectLst/>
                        </a:rPr>
                        <a:t>(2 lata) 1</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1 010 000,00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90684">
                <a:tc>
                  <a:txBody>
                    <a:bodyPr/>
                    <a:lstStyle/>
                    <a:p>
                      <a:pPr algn="r">
                        <a:lnSpc>
                          <a:spcPct val="107000"/>
                        </a:lnSpc>
                        <a:spcAft>
                          <a:spcPts val="0"/>
                        </a:spcAft>
                      </a:pPr>
                      <a:r>
                        <a:rPr lang="pl-PL" sz="1600">
                          <a:effectLst/>
                        </a:rPr>
                        <a:t>(4 lata) 2</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1 020 100,00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dirty="0"/>
                    </a:p>
                  </a:txBody>
                  <a:tcPr/>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2089521322"/>
      </p:ext>
    </p:extLst>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3438846861"/>
              </p:ext>
            </p:extLst>
          </p:nvPr>
        </p:nvGraphicFramePr>
        <p:xfrm>
          <a:off x="2263368" y="365127"/>
          <a:ext cx="7405735" cy="4795349"/>
        </p:xfrm>
        <a:graphic>
          <a:graphicData uri="http://schemas.openxmlformats.org/drawingml/2006/table">
            <a:tbl>
              <a:tblPr firstRow="1" firstCol="1" bandRow="1">
                <a:tableStyleId>{5C22544A-7EE6-4342-B048-85BDC9FD1C3A}</a:tableStyleId>
              </a:tblPr>
              <a:tblGrid>
                <a:gridCol w="2864777"/>
                <a:gridCol w="4215839"/>
                <a:gridCol w="325119"/>
              </a:tblGrid>
              <a:tr h="310579">
                <a:tc gridSpan="3">
                  <a:txBody>
                    <a:bodyPr/>
                    <a:lstStyle/>
                    <a:p>
                      <a:pPr algn="ctr">
                        <a:lnSpc>
                          <a:spcPct val="107000"/>
                        </a:lnSpc>
                        <a:spcAft>
                          <a:spcPts val="0"/>
                        </a:spcAft>
                      </a:pPr>
                      <a:r>
                        <a:rPr lang="pl-PL" sz="1600" dirty="0">
                          <a:effectLst/>
                        </a:rPr>
                        <a:t>LOKATA TERMINOWA - KWOTA 5000 ZŁ</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310579">
                <a:tc gridSpan="3">
                  <a:txBody>
                    <a:bodyPr/>
                    <a:lstStyle/>
                    <a:p>
                      <a:pPr algn="ctr">
                        <a:lnSpc>
                          <a:spcPct val="107000"/>
                        </a:lnSpc>
                        <a:spcAft>
                          <a:spcPts val="0"/>
                        </a:spcAft>
                      </a:pPr>
                      <a:r>
                        <a:rPr lang="pl-PL" sz="1600">
                          <a:effectLst/>
                        </a:rPr>
                        <a:t>Lokata 24-miesięczna - odnawiana</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596313">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96313">
                <a:tc>
                  <a:txBody>
                    <a:bodyPr/>
                    <a:lstStyle/>
                    <a:p>
                      <a:pPr>
                        <a:lnSpc>
                          <a:spcPct val="107000"/>
                        </a:lnSpc>
                        <a:spcAft>
                          <a:spcPts val="0"/>
                        </a:spcAft>
                      </a:pPr>
                      <a:r>
                        <a:rPr lang="pl-PL" sz="1600">
                          <a:effectLst/>
                        </a:rPr>
                        <a:t>Wkład początkowy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600">
                          <a:effectLst/>
                        </a:rPr>
                        <a:t>Oprocentowanie w skali roku</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96313">
                <a:tc>
                  <a:txBody>
                    <a:bodyPr/>
                    <a:lstStyle/>
                    <a:p>
                      <a:pPr algn="r">
                        <a:lnSpc>
                          <a:spcPct val="107000"/>
                        </a:lnSpc>
                        <a:spcAft>
                          <a:spcPts val="0"/>
                        </a:spcAft>
                      </a:pPr>
                      <a:r>
                        <a:rPr lang="pl-PL" sz="1600">
                          <a:effectLst/>
                        </a:rPr>
                        <a:t>5 000,00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0,50%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96313">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96313">
                <a:tc>
                  <a:txBody>
                    <a:bodyPr/>
                    <a:lstStyle/>
                    <a:p>
                      <a:pPr>
                        <a:lnSpc>
                          <a:spcPct val="107000"/>
                        </a:lnSpc>
                        <a:spcAft>
                          <a:spcPts val="0"/>
                        </a:spcAft>
                      </a:pPr>
                      <a:r>
                        <a:rPr lang="pl-PL" sz="1600" dirty="0">
                          <a:effectLst/>
                        </a:rPr>
                        <a:t>Okresy kapitalizacji</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600">
                          <a:effectLst/>
                        </a:rPr>
                        <a:t>Aktualne saldo lokaty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96313">
                <a:tc>
                  <a:txBody>
                    <a:bodyPr/>
                    <a:lstStyle/>
                    <a:p>
                      <a:pPr algn="r">
                        <a:lnSpc>
                          <a:spcPct val="107000"/>
                        </a:lnSpc>
                        <a:spcAft>
                          <a:spcPts val="0"/>
                        </a:spcAft>
                      </a:pPr>
                      <a:r>
                        <a:rPr lang="pl-PL" sz="1600">
                          <a:effectLst/>
                        </a:rPr>
                        <a:t>(2 lata) 1</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5 050,00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a:p>
                  </a:txBody>
                  <a:tcPr/>
                </a:tc>
              </a:tr>
              <a:tr h="596313">
                <a:tc>
                  <a:txBody>
                    <a:bodyPr/>
                    <a:lstStyle/>
                    <a:p>
                      <a:pPr algn="r">
                        <a:lnSpc>
                          <a:spcPct val="107000"/>
                        </a:lnSpc>
                        <a:spcAft>
                          <a:spcPts val="0"/>
                        </a:spcAft>
                      </a:pPr>
                      <a:r>
                        <a:rPr lang="pl-PL" sz="1600">
                          <a:effectLst/>
                        </a:rPr>
                        <a:t>(4 lata) 2</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600">
                          <a:effectLst/>
                        </a:rPr>
                        <a:t>5 100,50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600" dirty="0"/>
                    </a:p>
                  </a:txBody>
                  <a:tcPr/>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364231609"/>
      </p:ext>
    </p:extLst>
  </p:cSld>
  <p:clrMapOvr>
    <a:masterClrMapping/>
  </p:clrMapOvr>
  <p:transition spd="slow">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Odsetki w lokacie terminowej</a:t>
            </a:r>
            <a:endParaRPr lang="pl-PL" dirty="0"/>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408066951"/>
              </p:ext>
            </p:extLst>
          </p:nvPr>
        </p:nvGraphicFramePr>
        <p:xfrm>
          <a:off x="838200" y="2141558"/>
          <a:ext cx="9098733" cy="2136617"/>
        </p:xfrm>
        <a:graphic>
          <a:graphicData uri="http://schemas.openxmlformats.org/drawingml/2006/table">
            <a:tbl>
              <a:tblPr firstRow="1" firstCol="1" bandRow="1">
                <a:tableStyleId>{5C22544A-7EE6-4342-B048-85BDC9FD1C3A}</a:tableStyleId>
              </a:tblPr>
              <a:tblGrid>
                <a:gridCol w="1819345"/>
                <a:gridCol w="1819345"/>
                <a:gridCol w="1819345"/>
                <a:gridCol w="1820349"/>
                <a:gridCol w="1820349"/>
              </a:tblGrid>
              <a:tr h="712205">
                <a:tc>
                  <a:txBody>
                    <a:bodyPr/>
                    <a:lstStyle/>
                    <a:p>
                      <a:pPr>
                        <a:lnSpc>
                          <a:spcPct val="107000"/>
                        </a:lnSpc>
                        <a:spcAft>
                          <a:spcPts val="0"/>
                        </a:spcAft>
                      </a:pPr>
                      <a:r>
                        <a:rPr lang="pl-PL" sz="1600" dirty="0">
                          <a:effectLst/>
                        </a:rPr>
                        <a:t>Okres trwania lokaty (miesiące)</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a:effectLst/>
                        </a:rPr>
                        <a:t>1 000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a:effectLst/>
                        </a:rPr>
                        <a:t>200 000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a:effectLst/>
                        </a:rPr>
                        <a:t>1 000 000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a:effectLst/>
                        </a:rPr>
                        <a:t>5 000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56103">
                <a:tc>
                  <a:txBody>
                    <a:bodyPr/>
                    <a:lstStyle/>
                    <a:p>
                      <a:pPr>
                        <a:lnSpc>
                          <a:spcPct val="107000"/>
                        </a:lnSpc>
                        <a:spcAft>
                          <a:spcPts val="0"/>
                        </a:spcAft>
                      </a:pPr>
                      <a:r>
                        <a:rPr lang="pl-PL" sz="1600" dirty="0">
                          <a:effectLst/>
                        </a:rPr>
                        <a:t>3</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a:effectLst/>
                        </a:rPr>
                        <a:t>20,19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a:effectLst/>
                        </a:rPr>
                        <a:t>4 037,72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a:effectLst/>
                        </a:rPr>
                        <a:t>20 188,60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a:effectLst/>
                        </a:rPr>
                        <a:t>100,94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56103">
                <a:tc>
                  <a:txBody>
                    <a:bodyPr/>
                    <a:lstStyle/>
                    <a:p>
                      <a:pPr>
                        <a:lnSpc>
                          <a:spcPct val="107000"/>
                        </a:lnSpc>
                        <a:spcAft>
                          <a:spcPts val="0"/>
                        </a:spcAft>
                      </a:pPr>
                      <a:r>
                        <a:rPr lang="pl-PL" sz="1600">
                          <a:effectLst/>
                        </a:rPr>
                        <a:t>6</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a:effectLst/>
                        </a:rPr>
                        <a:t>20,18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a:effectLst/>
                        </a:rPr>
                        <a:t>4 035,18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a:effectLst/>
                        </a:rPr>
                        <a:t>20 175,88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a:effectLst/>
                        </a:rPr>
                        <a:t>100,88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56103">
                <a:tc>
                  <a:txBody>
                    <a:bodyPr/>
                    <a:lstStyle/>
                    <a:p>
                      <a:pPr>
                        <a:lnSpc>
                          <a:spcPct val="107000"/>
                        </a:lnSpc>
                        <a:spcAft>
                          <a:spcPts val="0"/>
                        </a:spcAft>
                      </a:pPr>
                      <a:r>
                        <a:rPr lang="pl-PL" sz="1600">
                          <a:effectLst/>
                        </a:rPr>
                        <a:t>12</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a:effectLst/>
                        </a:rPr>
                        <a:t>20,15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a:effectLst/>
                        </a:rPr>
                        <a:t>4 030,10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a:effectLst/>
                        </a:rPr>
                        <a:t>20 150,50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a:effectLst/>
                        </a:rPr>
                        <a:t>100,75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56103">
                <a:tc>
                  <a:txBody>
                    <a:bodyPr/>
                    <a:lstStyle/>
                    <a:p>
                      <a:pPr>
                        <a:lnSpc>
                          <a:spcPct val="107000"/>
                        </a:lnSpc>
                        <a:spcAft>
                          <a:spcPts val="0"/>
                        </a:spcAft>
                      </a:pPr>
                      <a:r>
                        <a:rPr lang="pl-PL" sz="1600">
                          <a:effectLst/>
                        </a:rPr>
                        <a:t>24</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a:effectLst/>
                        </a:rPr>
                        <a:t>20,10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a:effectLst/>
                        </a:rPr>
                        <a:t>4 020,00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a:effectLst/>
                        </a:rPr>
                        <a:t>20 100,00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l-PL" sz="1600" dirty="0">
                          <a:effectLst/>
                        </a:rPr>
                        <a:t>100,50 zł</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5" name="pole tekstowe 4"/>
          <p:cNvSpPr txBox="1"/>
          <p:nvPr/>
        </p:nvSpPr>
        <p:spPr>
          <a:xfrm>
            <a:off x="838200" y="4551307"/>
            <a:ext cx="9596673" cy="1477328"/>
          </a:xfrm>
          <a:prstGeom prst="rect">
            <a:avLst/>
          </a:prstGeom>
          <a:noFill/>
        </p:spPr>
        <p:txBody>
          <a:bodyPr wrap="square" rtlCol="0">
            <a:spAutoFit/>
          </a:bodyPr>
          <a:lstStyle/>
          <a:p>
            <a:r>
              <a:rPr lang="pl-PL" dirty="0"/>
              <a:t>Porównując ilość odsetek w lokacie terminowej dla różnych terminów lokaty po okresie 4 lat, można zauważyć, że założenie lokaty na krótszy okres (3 miesiące) i częstsze jej odnawianie, jest bardziej korzystne niż zakładanie jej na długi okres</a:t>
            </a:r>
            <a:r>
              <a:rPr lang="pl-PL" dirty="0" smtClean="0"/>
              <a:t>.</a:t>
            </a:r>
          </a:p>
          <a:p>
            <a:endParaRPr lang="pl-PL" dirty="0"/>
          </a:p>
          <a:p>
            <a:r>
              <a:rPr lang="pl-PL" dirty="0"/>
              <a:t>Minusem jest to, że należy pamiętać o tym, żeby częściej ją odnawiać.</a:t>
            </a:r>
          </a:p>
        </p:txBody>
      </p:sp>
    </p:spTree>
    <p:extLst>
      <p:ext uri="{BB962C8B-B14F-4D97-AF65-F5344CB8AC3E}">
        <p14:creationId xmlns:p14="http://schemas.microsoft.com/office/powerpoint/2010/main" val="1367693272"/>
      </p:ext>
    </p:extLst>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24128" y="605440"/>
            <a:ext cx="9720072" cy="1499616"/>
          </a:xfrm>
        </p:spPr>
        <p:txBody>
          <a:bodyPr/>
          <a:lstStyle/>
          <a:p>
            <a:r>
              <a:rPr lang="pl-PL" dirty="0" smtClean="0"/>
              <a:t>Lokata bonusowa</a:t>
            </a:r>
            <a:endParaRPr lang="pl-PL" dirty="0"/>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2357001852"/>
              </p:ext>
            </p:extLst>
          </p:nvPr>
        </p:nvGraphicFramePr>
        <p:xfrm>
          <a:off x="768595" y="1816688"/>
          <a:ext cx="10243241" cy="4803491"/>
        </p:xfrm>
        <a:graphic>
          <a:graphicData uri="http://schemas.openxmlformats.org/drawingml/2006/table">
            <a:tbl>
              <a:tblPr firstRow="1" firstCol="1" bandRow="1">
                <a:tableStyleId>{5C22544A-7EE6-4342-B048-85BDC9FD1C3A}</a:tableStyleId>
              </a:tblPr>
              <a:tblGrid>
                <a:gridCol w="628619"/>
                <a:gridCol w="4462465"/>
                <a:gridCol w="1703697"/>
                <a:gridCol w="3448460"/>
              </a:tblGrid>
              <a:tr h="552263">
                <a:tc>
                  <a:txBody>
                    <a:bodyPr/>
                    <a:lstStyle/>
                    <a:p>
                      <a:pPr>
                        <a:lnSpc>
                          <a:spcPct val="107000"/>
                        </a:lnSpc>
                        <a:spcAft>
                          <a:spcPts val="0"/>
                        </a:spcAft>
                      </a:pPr>
                      <a:r>
                        <a:rPr lang="pl-PL" sz="1600" dirty="0">
                          <a:effectLst/>
                        </a:rPr>
                        <a:t>Lp.</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Cechy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Opis</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Uwagi dodatkowe</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299695">
                <a:tc>
                  <a:txBody>
                    <a:bodyPr/>
                    <a:lstStyle/>
                    <a:p>
                      <a:pPr>
                        <a:lnSpc>
                          <a:spcPct val="107000"/>
                        </a:lnSpc>
                        <a:spcAft>
                          <a:spcPts val="0"/>
                        </a:spcAft>
                      </a:pPr>
                      <a:r>
                        <a:rPr lang="pl-PL" sz="1600">
                          <a:effectLst/>
                        </a:rPr>
                        <a:t>1.</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Termin</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6 miesięcy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tc>
              </a:tr>
              <a:tr h="299695">
                <a:tc>
                  <a:txBody>
                    <a:bodyPr/>
                    <a:lstStyle/>
                    <a:p>
                      <a:pPr>
                        <a:lnSpc>
                          <a:spcPct val="107000"/>
                        </a:lnSpc>
                        <a:spcAft>
                          <a:spcPts val="0"/>
                        </a:spcAft>
                      </a:pPr>
                      <a:r>
                        <a:rPr lang="pl-PL" sz="1600">
                          <a:effectLst/>
                        </a:rPr>
                        <a:t>2.</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Waluta</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Złoty polski</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tc>
              </a:tr>
              <a:tr h="299695">
                <a:tc>
                  <a:txBody>
                    <a:bodyPr/>
                    <a:lstStyle/>
                    <a:p>
                      <a:pPr>
                        <a:lnSpc>
                          <a:spcPct val="107000"/>
                        </a:lnSpc>
                        <a:spcAft>
                          <a:spcPts val="0"/>
                        </a:spcAft>
                      </a:pPr>
                      <a:r>
                        <a:rPr lang="pl-PL" sz="1600">
                          <a:effectLst/>
                        </a:rPr>
                        <a:t>3.</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Minimalna kwota</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1 000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tc>
              </a:tr>
              <a:tr h="299695">
                <a:tc>
                  <a:txBody>
                    <a:bodyPr/>
                    <a:lstStyle/>
                    <a:p>
                      <a:pPr>
                        <a:lnSpc>
                          <a:spcPct val="107000"/>
                        </a:lnSpc>
                        <a:spcAft>
                          <a:spcPts val="0"/>
                        </a:spcAft>
                      </a:pPr>
                      <a:r>
                        <a:rPr lang="pl-PL" sz="1600">
                          <a:effectLst/>
                        </a:rPr>
                        <a:t>4.</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Maksymalna kwota</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100 000 zł</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pPr>
                      <a:endParaRPr lang="pl-PL" sz="1600">
                        <a:effectLst/>
                        <a:latin typeface="Calibri" panose="020F0502020204030204" pitchFamily="34" charset="0"/>
                        <a:cs typeface="Times New Roman" panose="02020603050405020304" pitchFamily="18" charset="0"/>
                      </a:endParaRPr>
                    </a:p>
                  </a:txBody>
                  <a:tcPr marL="44451" marR="44451" marT="0" marB="0"/>
                </a:tc>
              </a:tr>
              <a:tr h="1240403">
                <a:tc>
                  <a:txBody>
                    <a:bodyPr/>
                    <a:lstStyle/>
                    <a:p>
                      <a:pPr>
                        <a:lnSpc>
                          <a:spcPct val="107000"/>
                        </a:lnSpc>
                        <a:spcAft>
                          <a:spcPts val="0"/>
                        </a:spcAft>
                      </a:pPr>
                      <a:r>
                        <a:rPr lang="pl-PL" sz="1600">
                          <a:effectLst/>
                        </a:rPr>
                        <a:t>5.</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dirty="0">
                          <a:effectLst/>
                        </a:rPr>
                        <a:t>Stopa procentowa</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1,9%</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Oprocentowanie stałe w skali roku. Przy spełnieniu warunków określonych w określonych w regulaminie.</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613265">
                <a:tc>
                  <a:txBody>
                    <a:bodyPr/>
                    <a:lstStyle/>
                    <a:p>
                      <a:pPr>
                        <a:lnSpc>
                          <a:spcPct val="107000"/>
                        </a:lnSpc>
                        <a:spcAft>
                          <a:spcPts val="0"/>
                        </a:spcAft>
                      </a:pPr>
                      <a:r>
                        <a:rPr lang="pl-PL" sz="1600">
                          <a:effectLst/>
                        </a:rPr>
                        <a:t>6.</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Kapitalizacja</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1</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Po upływie zadeklarowanego okresu przechowywania środków</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299695">
                <a:tc>
                  <a:txBody>
                    <a:bodyPr/>
                    <a:lstStyle/>
                    <a:p>
                      <a:pPr>
                        <a:lnSpc>
                          <a:spcPct val="107000"/>
                        </a:lnSpc>
                        <a:spcAft>
                          <a:spcPts val="0"/>
                        </a:spcAft>
                      </a:pPr>
                      <a:r>
                        <a:rPr lang="pl-PL" sz="1600">
                          <a:effectLst/>
                        </a:rPr>
                        <a:t>7.</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Wypłata przed upływem okresu umownego</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Oprocentowanie według stopy 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299695">
                <a:tc>
                  <a:txBody>
                    <a:bodyPr/>
                    <a:lstStyle/>
                    <a:p>
                      <a:pPr>
                        <a:lnSpc>
                          <a:spcPct val="107000"/>
                        </a:lnSpc>
                        <a:spcAft>
                          <a:spcPts val="0"/>
                        </a:spcAft>
                      </a:pPr>
                      <a:r>
                        <a:rPr lang="pl-PL" sz="1600">
                          <a:effectLst/>
                        </a:rPr>
                        <a:t>8.</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Limit ilościowy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Można założyć jedną lokatę</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299695">
                <a:tc>
                  <a:txBody>
                    <a:bodyPr/>
                    <a:lstStyle/>
                    <a:p>
                      <a:pPr>
                        <a:lnSpc>
                          <a:spcPct val="107000"/>
                        </a:lnSpc>
                        <a:spcAft>
                          <a:spcPts val="0"/>
                        </a:spcAft>
                      </a:pPr>
                      <a:r>
                        <a:rPr lang="pl-PL" sz="1600">
                          <a:effectLst/>
                        </a:rPr>
                        <a:t>9.</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Odnowienie lokaty na kolejny taki sam termin</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Lokata nieodnawialna</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299695">
                <a:tc>
                  <a:txBody>
                    <a:bodyPr/>
                    <a:lstStyle/>
                    <a:p>
                      <a:pPr>
                        <a:lnSpc>
                          <a:spcPct val="107000"/>
                        </a:lnSpc>
                        <a:spcAft>
                          <a:spcPts val="0"/>
                        </a:spcAft>
                      </a:pPr>
                      <a:r>
                        <a:rPr lang="pl-PL" sz="1600">
                          <a:effectLst/>
                        </a:rPr>
                        <a:t>10.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Efektywna stopa procentowa</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600">
                          <a:effectLst/>
                        </a:rPr>
                        <a:t>1,90%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pPr>
                      <a:endParaRPr lang="pl-PL" sz="1600" dirty="0">
                        <a:effectLst/>
                        <a:latin typeface="Calibri" panose="020F0502020204030204" pitchFamily="34" charset="0"/>
                        <a:cs typeface="Times New Roman" panose="02020603050405020304" pitchFamily="18" charset="0"/>
                      </a:endParaRPr>
                    </a:p>
                  </a:txBody>
                  <a:tcPr marL="44451" marR="44451" marT="0" marB="0"/>
                </a:tc>
              </a:tr>
            </a:tbl>
          </a:graphicData>
        </a:graphic>
      </p:graphicFrame>
    </p:spTree>
    <p:extLst>
      <p:ext uri="{BB962C8B-B14F-4D97-AF65-F5344CB8AC3E}">
        <p14:creationId xmlns:p14="http://schemas.microsoft.com/office/powerpoint/2010/main" val="2974304092"/>
      </p:ext>
    </p:extLst>
  </p:cSld>
  <p:clrMapOvr>
    <a:masterClrMapping/>
  </p:clrMapOvr>
  <p:transition spd="slow">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Cechy lokaty bonusowej</a:t>
            </a:r>
            <a:endParaRPr lang="pl-PL" dirty="0"/>
          </a:p>
        </p:txBody>
      </p:sp>
      <p:sp>
        <p:nvSpPr>
          <p:cNvPr id="3" name="Symbol zastępczy zawartości 2"/>
          <p:cNvSpPr>
            <a:spLocks noGrp="1"/>
          </p:cNvSpPr>
          <p:nvPr>
            <p:ph idx="1"/>
          </p:nvPr>
        </p:nvSpPr>
        <p:spPr/>
        <p:txBody>
          <a:bodyPr>
            <a:normAutofit/>
          </a:bodyPr>
          <a:lstStyle/>
          <a:p>
            <a:r>
              <a:rPr lang="pl-PL" dirty="0"/>
              <a:t>Lokata bonusowa może być założona tylko raz na okres 6 miesięcy. </a:t>
            </a:r>
            <a:endParaRPr lang="pl-PL" dirty="0" smtClean="0"/>
          </a:p>
          <a:p>
            <a:r>
              <a:rPr lang="pl-PL" dirty="0"/>
              <a:t>Kapitalizacja następuje po upływie okresu umownego, a lokata nie może być odnowiona.</a:t>
            </a:r>
          </a:p>
          <a:p>
            <a:r>
              <a:rPr lang="pl-PL" dirty="0"/>
              <a:t>Lokata może być założona tylko raz.</a:t>
            </a:r>
          </a:p>
          <a:p>
            <a:r>
              <a:rPr lang="pl-PL" dirty="0"/>
              <a:t>Jeśli chcemy wyjąć pieniądze z lokaty przed zakończeniem się okresu umownego, nie otrzymamy odsetek.</a:t>
            </a:r>
          </a:p>
          <a:p>
            <a:r>
              <a:rPr lang="pl-PL" dirty="0"/>
              <a:t>Jej oprocentowaniem standardowym jest 0,50% jednak po spełnieniu wymogów promocji „Lokata z premią 3”. Należy zawrzeć z Bankiem umowę o Lokatę na kwotę nie mniejszą niż 1.000 zł i nie większą niż 100 tys. Zł oraz (do wyboru): </a:t>
            </a:r>
          </a:p>
        </p:txBody>
      </p:sp>
    </p:spTree>
    <p:extLst>
      <p:ext uri="{BB962C8B-B14F-4D97-AF65-F5344CB8AC3E}">
        <p14:creationId xmlns:p14="http://schemas.microsoft.com/office/powerpoint/2010/main" val="2309823224"/>
      </p:ext>
    </p:extLst>
  </p:cSld>
  <p:clrMapOvr>
    <a:masterClrMapping/>
  </p:clrMapOvr>
  <p:transition spd="slow">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838200" y="488887"/>
            <a:ext cx="10515600" cy="5688076"/>
          </a:xfrm>
        </p:spPr>
        <p:txBody>
          <a:bodyPr>
            <a:normAutofit fontScale="92500" lnSpcReduction="20000"/>
          </a:bodyPr>
          <a:lstStyle/>
          <a:p>
            <a:pPr lvl="0"/>
            <a:r>
              <a:rPr lang="pl-PL" dirty="0"/>
              <a:t>Złożyć wniosek, otrzymać pozytywną decyzję kredytową i zawrzeć umowę o udzielenie kredytu i wydanie Karty kredytowej i nie rozwiązywać tej umowy do końca trwania okresu umownego Lokaty. Należy także wykonywać Kartą kredytową minimum jedną Transakcję bezgotówkową na dowolną kwotę w każdym z pięciu kolejnych miesięcy kalendarzowych, począwszy od pierwszego miesiąca następującego po miesiącu</a:t>
            </a:r>
            <a:r>
              <a:rPr lang="pl-PL" dirty="0" smtClean="0"/>
              <a:t>.</a:t>
            </a:r>
            <a:br>
              <a:rPr lang="pl-PL" dirty="0" smtClean="0"/>
            </a:br>
            <a:endParaRPr lang="pl-PL" dirty="0"/>
          </a:p>
          <a:p>
            <a:pPr lvl="0"/>
            <a:r>
              <a:rPr lang="pl-PL" dirty="0"/>
              <a:t>W dniu zawarcia umowy o Lokatę złożyć wniosek o zawarcie umowy ubezpieczenia LOCUM i opłacić składkę z rachunku Uczestnika Promocji prowadzonego w Banku w wysokości nie mniejszej niż 200 złotych za rok i utrzymać ubezpieczenie do końca trwania okresu umownego </a:t>
            </a:r>
            <a:r>
              <a:rPr lang="pl-PL" dirty="0" smtClean="0"/>
              <a:t>Lokaty</a:t>
            </a:r>
            <a:br>
              <a:rPr lang="pl-PL" dirty="0" smtClean="0"/>
            </a:br>
            <a:endParaRPr lang="pl-PL" dirty="0"/>
          </a:p>
          <a:p>
            <a:pPr lvl="0"/>
            <a:r>
              <a:rPr lang="pl-PL" dirty="0"/>
              <a:t>W dniu zawarcia umowy o Lokatę złożyć wniosek o zawarcie umowy ubezpieczenia na życie OPIEKUN RODZINY i opłacić składkę z rachunku Uczestnika Promocji prowadzonego w Banku oraz utrzymać ubezpieczenie do końca trwania okresu umownego Lokaty </a:t>
            </a:r>
            <a:r>
              <a:rPr lang="pl-PL" dirty="0" smtClean="0"/>
              <a:t/>
            </a:r>
            <a:br>
              <a:rPr lang="pl-PL" dirty="0" smtClean="0"/>
            </a:br>
            <a:endParaRPr lang="pl-PL" dirty="0"/>
          </a:p>
          <a:p>
            <a:pPr lvl="0"/>
            <a:r>
              <a:rPr lang="pl-PL" dirty="0"/>
              <a:t>W dniu zawarcia umowy o Lokatę złożyć wniosek o zawarcie umowy Ubezpieczenia Dla Bliskich i opłacić składkę z rachunku Uczestnika Promocji prowadzonego w Banku oraz utrzymać ubezpieczenie do końca okresu umownego </a:t>
            </a:r>
            <a:r>
              <a:rPr lang="pl-PL" dirty="0" smtClean="0"/>
              <a:t>Lokaty</a:t>
            </a:r>
            <a:br>
              <a:rPr lang="pl-PL" dirty="0" smtClean="0"/>
            </a:br>
            <a:endParaRPr lang="pl-PL" dirty="0"/>
          </a:p>
          <a:p>
            <a:pPr lvl="0"/>
            <a:r>
              <a:rPr lang="pl-PL" dirty="0"/>
              <a:t>W dniu zawarcia umowy o Lokatę złożyć wniosek o zawarcie umowy Ubezpieczenia </a:t>
            </a:r>
            <a:r>
              <a:rPr lang="pl-PL" dirty="0" err="1"/>
              <a:t>Onkopolisa</a:t>
            </a:r>
            <a:r>
              <a:rPr lang="pl-PL" dirty="0"/>
              <a:t> i ją </a:t>
            </a:r>
            <a:r>
              <a:rPr lang="pl-PL" dirty="0" smtClean="0"/>
              <a:t>opłacić</a:t>
            </a:r>
            <a:endParaRPr lang="pl-PL" dirty="0"/>
          </a:p>
        </p:txBody>
      </p:sp>
      <p:sp>
        <p:nvSpPr>
          <p:cNvPr id="4" name="Rectangle 3"/>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2699921039"/>
      </p:ext>
    </p:extLst>
  </p:cSld>
  <p:clrMapOvr>
    <a:masterClrMapping/>
  </p:clrMapOvr>
  <p:transition spd="slow">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3453260265"/>
              </p:ext>
            </p:extLst>
          </p:nvPr>
        </p:nvGraphicFramePr>
        <p:xfrm>
          <a:off x="2254313" y="365124"/>
          <a:ext cx="7414788" cy="5289710"/>
        </p:xfrm>
        <a:graphic>
          <a:graphicData uri="http://schemas.openxmlformats.org/drawingml/2006/table">
            <a:tbl>
              <a:tblPr firstRow="1" firstCol="1" bandRow="1">
                <a:tableStyleId>{5C22544A-7EE6-4342-B048-85BDC9FD1C3A}</a:tableStyleId>
              </a:tblPr>
              <a:tblGrid>
                <a:gridCol w="2811231"/>
                <a:gridCol w="4267257"/>
                <a:gridCol w="336300"/>
              </a:tblGrid>
              <a:tr h="304707">
                <a:tc gridSpan="3">
                  <a:txBody>
                    <a:bodyPr/>
                    <a:lstStyle/>
                    <a:p>
                      <a:pPr algn="ctr">
                        <a:lnSpc>
                          <a:spcPct val="107000"/>
                        </a:lnSpc>
                        <a:spcAft>
                          <a:spcPts val="0"/>
                        </a:spcAft>
                      </a:pPr>
                      <a:r>
                        <a:rPr lang="pl-PL" sz="1800" dirty="0">
                          <a:effectLst/>
                        </a:rPr>
                        <a:t>LOKATA BONUSOWA - KWOTA MINIMALNA 1000 ZŁ</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304707">
                <a:tc gridSpan="3">
                  <a:txBody>
                    <a:bodyPr/>
                    <a:lstStyle/>
                    <a:p>
                      <a:pPr algn="ctr">
                        <a:lnSpc>
                          <a:spcPct val="107000"/>
                        </a:lnSpc>
                        <a:spcAft>
                          <a:spcPts val="0"/>
                        </a:spcAft>
                      </a:pPr>
                      <a:r>
                        <a:rPr lang="pl-PL" sz="1800">
                          <a:effectLst/>
                        </a:rPr>
                        <a:t>Kapitalizacja po 6 miesiącach</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585037">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nSpc>
                          <a:spcPct val="107000"/>
                        </a:lnSpc>
                        <a:spcAft>
                          <a:spcPts val="0"/>
                        </a:spcAft>
                      </a:pPr>
                      <a:r>
                        <a:rPr lang="pl-PL" sz="1800">
                          <a:effectLst/>
                        </a:rPr>
                        <a:t>Wkład początkowy</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800">
                          <a:effectLst/>
                        </a:rPr>
                        <a:t>Oprocentowanie w skali roku</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gn="r">
                        <a:lnSpc>
                          <a:spcPct val="107000"/>
                        </a:lnSpc>
                        <a:spcAft>
                          <a:spcPts val="0"/>
                        </a:spcAft>
                      </a:pPr>
                      <a:r>
                        <a:rPr lang="pl-PL" sz="1800">
                          <a:effectLst/>
                        </a:rPr>
                        <a:t>1 000,00 zł</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800" dirty="0">
                          <a:effectLst/>
                        </a:rPr>
                        <a:t>1,90%</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nSpc>
                          <a:spcPct val="107000"/>
                        </a:lnSpc>
                        <a:spcAft>
                          <a:spcPts val="0"/>
                        </a:spcAft>
                      </a:pPr>
                      <a:r>
                        <a:rPr lang="pl-PL" sz="1800">
                          <a:effectLst/>
                        </a:rPr>
                        <a:t>Okresy kapitalizacji</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800">
                          <a:effectLst/>
                        </a:rPr>
                        <a:t>Aktualne saldo lokaty</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gn="r">
                        <a:lnSpc>
                          <a:spcPct val="107000"/>
                        </a:lnSpc>
                        <a:spcAft>
                          <a:spcPts val="0"/>
                        </a:spcAft>
                      </a:pPr>
                      <a:r>
                        <a:rPr lang="pl-PL" sz="1800">
                          <a:effectLst/>
                        </a:rPr>
                        <a:t>1</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800">
                          <a:effectLst/>
                        </a:rPr>
                        <a:t>1 009,50 zł</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nSpc>
                          <a:spcPct val="107000"/>
                        </a:lnSpc>
                        <a:spcAft>
                          <a:spcPts val="0"/>
                        </a:spcAft>
                      </a:pPr>
                      <a:r>
                        <a:rPr lang="pl-PL" sz="1800">
                          <a:effectLst/>
                        </a:rPr>
                        <a:t>Odsetki</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800">
                          <a:effectLst/>
                        </a:rPr>
                        <a:t>9,50 zł</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800" dirty="0"/>
                    </a:p>
                  </a:txBody>
                  <a:tcPr/>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3020199277"/>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Cechy lokaty mobilnej</a:t>
            </a:r>
            <a:endParaRPr lang="pl-PL" dirty="0"/>
          </a:p>
        </p:txBody>
      </p:sp>
      <p:sp>
        <p:nvSpPr>
          <p:cNvPr id="3" name="Symbol zastępczy zawartości 2"/>
          <p:cNvSpPr>
            <a:spLocks noGrp="1"/>
          </p:cNvSpPr>
          <p:nvPr>
            <p:ph idx="1"/>
          </p:nvPr>
        </p:nvSpPr>
        <p:spPr/>
        <p:txBody>
          <a:bodyPr>
            <a:normAutofit lnSpcReduction="10000"/>
          </a:bodyPr>
          <a:lstStyle/>
          <a:p>
            <a:r>
              <a:rPr lang="pl-PL" dirty="0"/>
              <a:t>Lokata mobilna może być założona wyłącznie przez aplikację BZWBK24.</a:t>
            </a:r>
          </a:p>
          <a:p>
            <a:r>
              <a:rPr lang="pl-PL" dirty="0"/>
              <a:t>Lokaty nie może założyć osoba, która takową już założyła wcześniej, posiadacz rachunku wspólnego, którego inny posiadacz skorzystał z tej lokaty oraz osoba będąca pełnomocnikiem do innego rachunku, na którym lokata ta została otwarta.</a:t>
            </a:r>
          </a:p>
          <a:p>
            <a:r>
              <a:rPr lang="pl-PL" dirty="0"/>
              <a:t>Lokata może być otwarta wyłącznie na okres 4 miesięcy.</a:t>
            </a:r>
          </a:p>
          <a:p>
            <a:r>
              <a:rPr lang="pl-PL" dirty="0"/>
              <a:t>Minimalna kwota lokaty to 1000 zł, a maksymalna 20 000 zł. </a:t>
            </a:r>
          </a:p>
          <a:p>
            <a:r>
              <a:rPr lang="pl-PL" dirty="0"/>
              <a:t>Oprocentowanie 2,5% liczone jest w skali roku.</a:t>
            </a:r>
          </a:p>
          <a:p>
            <a:r>
              <a:rPr lang="pl-PL" dirty="0"/>
              <a:t>Kapitalizacja następuje po upływie zadeklarowanego okresu przechowywania środków i  jeśli chcemy dokonać wypłaty przed upływem okresu umownego to nie otrzymujemy żadnych odsetek. </a:t>
            </a:r>
          </a:p>
        </p:txBody>
      </p:sp>
    </p:spTree>
    <p:extLst>
      <p:ext uri="{BB962C8B-B14F-4D97-AF65-F5344CB8AC3E}">
        <p14:creationId xmlns:p14="http://schemas.microsoft.com/office/powerpoint/2010/main" val="1224189376"/>
      </p:ext>
    </p:extLst>
  </p:cSld>
  <p:clrMapOvr>
    <a:masterClrMapping/>
  </p:clrMapOvr>
  <p:transition spd="slow">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dirty="0"/>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3700492869"/>
              </p:ext>
            </p:extLst>
          </p:nvPr>
        </p:nvGraphicFramePr>
        <p:xfrm>
          <a:off x="2272421" y="365124"/>
          <a:ext cx="7387627" cy="5289710"/>
        </p:xfrm>
        <a:graphic>
          <a:graphicData uri="http://schemas.openxmlformats.org/drawingml/2006/table">
            <a:tbl>
              <a:tblPr firstRow="1" firstCol="1" bandRow="1">
                <a:tableStyleId>{5C22544A-7EE6-4342-B048-85BDC9FD1C3A}</a:tableStyleId>
              </a:tblPr>
              <a:tblGrid>
                <a:gridCol w="2781811"/>
                <a:gridCol w="4222032"/>
                <a:gridCol w="383784"/>
              </a:tblGrid>
              <a:tr h="304707">
                <a:tc gridSpan="3">
                  <a:txBody>
                    <a:bodyPr/>
                    <a:lstStyle/>
                    <a:p>
                      <a:pPr algn="ctr">
                        <a:lnSpc>
                          <a:spcPct val="107000"/>
                        </a:lnSpc>
                        <a:spcAft>
                          <a:spcPts val="0"/>
                        </a:spcAft>
                      </a:pPr>
                      <a:r>
                        <a:rPr lang="pl-PL" sz="1800" dirty="0">
                          <a:effectLst/>
                        </a:rPr>
                        <a:t>LOKATA BONUSOWA - KWOTA MAKSYMALNA 100 000 ZŁ</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304707">
                <a:tc gridSpan="3">
                  <a:txBody>
                    <a:bodyPr/>
                    <a:lstStyle/>
                    <a:p>
                      <a:pPr algn="ctr">
                        <a:lnSpc>
                          <a:spcPct val="107000"/>
                        </a:lnSpc>
                        <a:spcAft>
                          <a:spcPts val="0"/>
                        </a:spcAft>
                      </a:pPr>
                      <a:r>
                        <a:rPr lang="pl-PL" sz="1800">
                          <a:effectLst/>
                        </a:rPr>
                        <a:t>Kapitalizacja po 6 miesiącach</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585037">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nSpc>
                          <a:spcPct val="107000"/>
                        </a:lnSpc>
                        <a:spcAft>
                          <a:spcPts val="0"/>
                        </a:spcAft>
                      </a:pPr>
                      <a:r>
                        <a:rPr lang="pl-PL" sz="1800">
                          <a:effectLst/>
                        </a:rPr>
                        <a:t>Wkład początkowy</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800">
                          <a:effectLst/>
                        </a:rPr>
                        <a:t>Oprocentowanie w skali roku</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gn="r">
                        <a:lnSpc>
                          <a:spcPct val="107000"/>
                        </a:lnSpc>
                        <a:spcAft>
                          <a:spcPts val="0"/>
                        </a:spcAft>
                      </a:pPr>
                      <a:r>
                        <a:rPr lang="pl-PL" sz="1800">
                          <a:effectLst/>
                        </a:rPr>
                        <a:t>100 000,00 zł</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800">
                          <a:effectLst/>
                        </a:rPr>
                        <a:t>1,90%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nSpc>
                          <a:spcPct val="107000"/>
                        </a:lnSpc>
                        <a:spcAft>
                          <a:spcPts val="0"/>
                        </a:spcAft>
                      </a:pPr>
                      <a:r>
                        <a:rPr lang="pl-PL" sz="1800" dirty="0">
                          <a:effectLst/>
                        </a:rPr>
                        <a:t>Okresy kapitalizacji</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800">
                          <a:effectLst/>
                        </a:rPr>
                        <a:t>Aktualne saldo lokaty</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gn="r">
                        <a:lnSpc>
                          <a:spcPct val="107000"/>
                        </a:lnSpc>
                        <a:spcAft>
                          <a:spcPts val="0"/>
                        </a:spcAft>
                      </a:pPr>
                      <a:r>
                        <a:rPr lang="pl-PL" sz="1800">
                          <a:effectLst/>
                        </a:rPr>
                        <a:t>1</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800">
                          <a:effectLst/>
                        </a:rPr>
                        <a:t>100 950,00 zł</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nSpc>
                          <a:spcPct val="107000"/>
                        </a:lnSpc>
                        <a:spcAft>
                          <a:spcPts val="0"/>
                        </a:spcAft>
                      </a:pPr>
                      <a:r>
                        <a:rPr lang="pl-PL" sz="1800">
                          <a:effectLst/>
                        </a:rPr>
                        <a:t>Odsetki</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800">
                          <a:effectLst/>
                        </a:rPr>
                        <a:t>950,00 zł</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800" dirty="0"/>
                    </a:p>
                  </a:txBody>
                  <a:tcPr/>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2400193510"/>
      </p:ext>
    </p:extLst>
  </p:cSld>
  <p:clrMapOvr>
    <a:masterClrMapping/>
  </p:clrMapOvr>
  <p:transition spd="slow">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3126861756"/>
              </p:ext>
            </p:extLst>
          </p:nvPr>
        </p:nvGraphicFramePr>
        <p:xfrm>
          <a:off x="2281473" y="365124"/>
          <a:ext cx="7360468" cy="5289710"/>
        </p:xfrm>
        <a:graphic>
          <a:graphicData uri="http://schemas.openxmlformats.org/drawingml/2006/table">
            <a:tbl>
              <a:tblPr firstRow="1" firstCol="1" bandRow="1">
                <a:tableStyleId>{5C22544A-7EE6-4342-B048-85BDC9FD1C3A}</a:tableStyleId>
              </a:tblPr>
              <a:tblGrid>
                <a:gridCol w="2771584"/>
                <a:gridCol w="4206511"/>
                <a:gridCol w="382373"/>
              </a:tblGrid>
              <a:tr h="304707">
                <a:tc gridSpan="3">
                  <a:txBody>
                    <a:bodyPr/>
                    <a:lstStyle/>
                    <a:p>
                      <a:pPr algn="ctr">
                        <a:lnSpc>
                          <a:spcPct val="107000"/>
                        </a:lnSpc>
                        <a:spcAft>
                          <a:spcPts val="0"/>
                        </a:spcAft>
                      </a:pPr>
                      <a:r>
                        <a:rPr lang="pl-PL" sz="1800" dirty="0">
                          <a:effectLst/>
                        </a:rPr>
                        <a:t>LOKATA BONUSOWA - KWOTA 5000 ZŁ</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304707">
                <a:tc gridSpan="3">
                  <a:txBody>
                    <a:bodyPr/>
                    <a:lstStyle/>
                    <a:p>
                      <a:pPr algn="ctr">
                        <a:lnSpc>
                          <a:spcPct val="107000"/>
                        </a:lnSpc>
                        <a:spcAft>
                          <a:spcPts val="0"/>
                        </a:spcAft>
                      </a:pPr>
                      <a:r>
                        <a:rPr lang="pl-PL" sz="1800">
                          <a:effectLst/>
                        </a:rPr>
                        <a:t>Kapitalizacja po 6 miesiącach</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585037">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nSpc>
                          <a:spcPct val="107000"/>
                        </a:lnSpc>
                        <a:spcAft>
                          <a:spcPts val="0"/>
                        </a:spcAft>
                      </a:pPr>
                      <a:r>
                        <a:rPr lang="pl-PL" sz="1800">
                          <a:effectLst/>
                        </a:rPr>
                        <a:t>Wkład początkowy</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800">
                          <a:effectLst/>
                        </a:rPr>
                        <a:t>Oprocentowanie w skali roku</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gn="r">
                        <a:lnSpc>
                          <a:spcPct val="107000"/>
                        </a:lnSpc>
                        <a:spcAft>
                          <a:spcPts val="0"/>
                        </a:spcAft>
                      </a:pPr>
                      <a:r>
                        <a:rPr lang="pl-PL" sz="1800">
                          <a:effectLst/>
                        </a:rPr>
                        <a:t>5 000,00 zł</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800">
                          <a:effectLst/>
                        </a:rPr>
                        <a:t>1,90%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nSpc>
                          <a:spcPct val="107000"/>
                        </a:lnSpc>
                        <a:spcAft>
                          <a:spcPts val="0"/>
                        </a:spcAft>
                      </a:pPr>
                      <a:r>
                        <a:rPr lang="pl-PL" sz="1800">
                          <a:effectLst/>
                        </a:rPr>
                        <a:t>Okresy kapitalizacji</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1800" dirty="0">
                          <a:effectLst/>
                        </a:rPr>
                        <a:t>Aktualne saldo lokaty</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gn="r">
                        <a:lnSpc>
                          <a:spcPct val="107000"/>
                        </a:lnSpc>
                        <a:spcAft>
                          <a:spcPts val="0"/>
                        </a:spcAft>
                      </a:pPr>
                      <a:r>
                        <a:rPr lang="pl-PL" sz="1800">
                          <a:effectLst/>
                        </a:rPr>
                        <a:t>1</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800">
                          <a:effectLst/>
                        </a:rPr>
                        <a:t>5 047,50 zł</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1800">
                        <a:effectLst/>
                        <a:latin typeface="Calibri" panose="020F0502020204030204" pitchFamily="34" charset="0"/>
                        <a:cs typeface="Times New Roman" panose="02020603050405020304" pitchFamily="18" charset="0"/>
                      </a:endParaRPr>
                    </a:p>
                  </a:txBody>
                  <a:tcPr marL="44451" marR="44451" marT="0" marB="0" anchor="b"/>
                </a:tc>
                <a:tc>
                  <a:txBody>
                    <a:bodyPr/>
                    <a:lstStyle/>
                    <a:p>
                      <a:endParaRPr lang="pl-PL" sz="1800"/>
                    </a:p>
                  </a:txBody>
                  <a:tcPr/>
                </a:tc>
              </a:tr>
              <a:tr h="585037">
                <a:tc>
                  <a:txBody>
                    <a:bodyPr/>
                    <a:lstStyle/>
                    <a:p>
                      <a:pPr>
                        <a:lnSpc>
                          <a:spcPct val="107000"/>
                        </a:lnSpc>
                        <a:spcAft>
                          <a:spcPts val="0"/>
                        </a:spcAft>
                      </a:pPr>
                      <a:r>
                        <a:rPr lang="pl-PL" sz="1800">
                          <a:effectLst/>
                        </a:rPr>
                        <a:t>Odsetki</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1800">
                          <a:effectLst/>
                        </a:rPr>
                        <a:t>47,50 zł</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endParaRPr lang="pl-PL" sz="1800" dirty="0"/>
                    </a:p>
                  </a:txBody>
                  <a:tcPr/>
                </a:tc>
              </a:tr>
            </a:tbl>
          </a:graphicData>
        </a:graphic>
      </p:graphicFrame>
      <p:sp>
        <p:nvSpPr>
          <p:cNvPr id="5" name="Rectangle 4"/>
          <p:cNvSpPr/>
          <p:nvPr/>
        </p:nvSpPr>
        <p:spPr>
          <a:xfrm>
            <a:off x="486888" y="688769"/>
            <a:ext cx="451263" cy="10687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endParaRPr lang="pl-PL" dirty="0"/>
          </a:p>
        </p:txBody>
      </p:sp>
    </p:spTree>
    <p:extLst>
      <p:ext uri="{BB962C8B-B14F-4D97-AF65-F5344CB8AC3E}">
        <p14:creationId xmlns:p14="http://schemas.microsoft.com/office/powerpoint/2010/main" val="2777357418"/>
      </p:ext>
    </p:extLst>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Podsumowanie lokat</a:t>
            </a:r>
            <a:endParaRPr lang="pl-PL" dirty="0"/>
          </a:p>
        </p:txBody>
      </p:sp>
      <p:sp>
        <p:nvSpPr>
          <p:cNvPr id="3" name="Symbol zastępczy zawartości 2"/>
          <p:cNvSpPr>
            <a:spLocks noGrp="1"/>
          </p:cNvSpPr>
          <p:nvPr>
            <p:ph idx="1"/>
          </p:nvPr>
        </p:nvSpPr>
        <p:spPr/>
        <p:txBody>
          <a:bodyPr>
            <a:normAutofit/>
          </a:bodyPr>
          <a:lstStyle/>
          <a:p>
            <a:r>
              <a:rPr lang="pl-PL" dirty="0"/>
              <a:t>Lokata mobilna jest ciekawym rozwiązaniem na ulokowanie pieniędzy jednorazowo na niedługi okres. </a:t>
            </a:r>
          </a:p>
          <a:p>
            <a:r>
              <a:rPr lang="pl-PL" dirty="0" err="1"/>
              <a:t>eLokata</a:t>
            </a:r>
            <a:r>
              <a:rPr lang="pl-PL" dirty="0"/>
              <a:t> jest dobrym rozwiązaniem, ponieważ odsetki po miesiącu dopisywane są do naszego rachunku, przez co jest bardziej elastyczna. Można trzymać na niej pieniądze tak długo, jak chcemy. Jej oprocentowanie jest wyższe niż w lokacie terminowej przez co jest bardziej opłacalna. </a:t>
            </a:r>
            <a:br>
              <a:rPr lang="pl-PL" dirty="0"/>
            </a:br>
            <a:r>
              <a:rPr lang="pl-PL" dirty="0"/>
              <a:t>Jedynym minusem jest zakładanie lokaty tylko i wyłącznie przez aplikację BZWBK, co dla niektórych, szczególnie osób starszego pokolenia może być znacznym utrudnieniem. </a:t>
            </a:r>
            <a:br>
              <a:rPr lang="pl-PL" dirty="0"/>
            </a:br>
            <a:r>
              <a:rPr lang="pl-PL" dirty="0"/>
              <a:t>Mimo wszystko </a:t>
            </a:r>
            <a:r>
              <a:rPr lang="pl-PL" dirty="0" err="1"/>
              <a:t>eLokata</a:t>
            </a:r>
            <a:r>
              <a:rPr lang="pl-PL" dirty="0"/>
              <a:t> jest zdecydowanie godna polecenia</a:t>
            </a:r>
            <a:r>
              <a:rPr lang="pl-PL" dirty="0" smtClean="0"/>
              <a:t>.</a:t>
            </a:r>
            <a:endParaRPr lang="pl-PL" dirty="0"/>
          </a:p>
        </p:txBody>
      </p:sp>
    </p:spTree>
    <p:extLst>
      <p:ext uri="{BB962C8B-B14F-4D97-AF65-F5344CB8AC3E}">
        <p14:creationId xmlns:p14="http://schemas.microsoft.com/office/powerpoint/2010/main" val="654104078"/>
      </p:ext>
    </p:extLst>
  </p:cSld>
  <p:clrMapOvr>
    <a:masterClrMapping/>
  </p:clrMapOvr>
  <p:transition spd="slow">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Podsumowanie lokat</a:t>
            </a:r>
            <a:endParaRPr lang="pl-PL" dirty="0"/>
          </a:p>
        </p:txBody>
      </p:sp>
      <p:sp>
        <p:nvSpPr>
          <p:cNvPr id="3" name="Symbol zastępczy zawartości 2"/>
          <p:cNvSpPr>
            <a:spLocks noGrp="1"/>
          </p:cNvSpPr>
          <p:nvPr>
            <p:ph idx="1"/>
          </p:nvPr>
        </p:nvSpPr>
        <p:spPr/>
        <p:txBody>
          <a:bodyPr/>
          <a:lstStyle/>
          <a:p>
            <a:r>
              <a:rPr lang="pl-PL" dirty="0"/>
              <a:t>Lokata terminowa umożliwia odkładanie pieniędzy na 4 różne terminy, przy niewysokim oprocentowaniu. Odsetki nie są wysokie i bardziej opłaca się odnawiać lokatę 3-miesięczną niż zakładać ją na dłuższy okres. </a:t>
            </a:r>
          </a:p>
          <a:p>
            <a:r>
              <a:rPr lang="pl-PL" dirty="0"/>
              <a:t>Lokata bonusowa może być otwarta tylko raz na okres 6 miesięcy, jednak przy nie spełnieniu wymogów jej oprocentowanie równe jest oprocentowaniu lokaty terminowej. Oznacza to, że opłaca się ją otwierać tylko wtedy, gdy jesteśmy gotowi spełnić wymogi regulaminu promocji, który umożliwi ulokowanie pieniędzy na lokatę z oprocentowaniem 1,9%. </a:t>
            </a:r>
          </a:p>
        </p:txBody>
      </p:sp>
    </p:spTree>
    <p:extLst>
      <p:ext uri="{BB962C8B-B14F-4D97-AF65-F5344CB8AC3E}">
        <p14:creationId xmlns:p14="http://schemas.microsoft.com/office/powerpoint/2010/main" val="3509444637"/>
      </p:ext>
    </p:extLst>
  </p:cSld>
  <p:clrMapOvr>
    <a:masterClrMapping/>
  </p:clrMapOvr>
  <p:transition spd="slow">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ctrTitle"/>
          </p:nvPr>
        </p:nvSpPr>
        <p:spPr/>
        <p:txBody>
          <a:bodyPr>
            <a:normAutofit fontScale="90000"/>
          </a:bodyPr>
          <a:lstStyle/>
          <a:p>
            <a:r>
              <a:rPr lang="pl-PL" dirty="0" smtClean="0"/>
              <a:t>Konto dla dziecka - konto dla młodych - Konto&lt;20</a:t>
            </a:r>
            <a:endParaRPr lang="pl-PL" dirty="0"/>
          </a:p>
        </p:txBody>
      </p:sp>
      <p:sp>
        <p:nvSpPr>
          <p:cNvPr id="6" name="Podtytuł 5"/>
          <p:cNvSpPr>
            <a:spLocks noGrp="1"/>
          </p:cNvSpPr>
          <p:nvPr>
            <p:ph type="subTitle" idx="1"/>
          </p:nvPr>
        </p:nvSpPr>
        <p:spPr/>
        <p:txBody>
          <a:bodyPr/>
          <a:lstStyle/>
          <a:p>
            <a:endParaRPr lang="pl-PL"/>
          </a:p>
        </p:txBody>
      </p:sp>
    </p:spTree>
    <p:extLst>
      <p:ext uri="{BB962C8B-B14F-4D97-AF65-F5344CB8AC3E}">
        <p14:creationId xmlns:p14="http://schemas.microsoft.com/office/powerpoint/2010/main" val="1908193009"/>
      </p:ext>
    </p:extLst>
  </p:cSld>
  <p:clrMapOvr>
    <a:masterClrMapping/>
  </p:clrMapOvr>
  <p:transition spd="slow">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Konto dla młodych - Konto&lt;20</a:t>
            </a:r>
            <a:endParaRPr lang="pl-PL" dirty="0"/>
          </a:p>
        </p:txBody>
      </p:sp>
      <p:sp>
        <p:nvSpPr>
          <p:cNvPr id="3" name="Symbol zastępczy zawartości 2"/>
          <p:cNvSpPr>
            <a:spLocks noGrp="1"/>
          </p:cNvSpPr>
          <p:nvPr>
            <p:ph idx="1"/>
          </p:nvPr>
        </p:nvSpPr>
        <p:spPr/>
        <p:txBody>
          <a:bodyPr>
            <a:normAutofit fontScale="85000" lnSpcReduction="20000"/>
          </a:bodyPr>
          <a:lstStyle/>
          <a:p>
            <a:r>
              <a:rPr lang="pl-PL" dirty="0" smtClean="0"/>
              <a:t>Żadnych opłat przy zakładaniu tego konta:</a:t>
            </a:r>
          </a:p>
          <a:p>
            <a:r>
              <a:rPr lang="pl-PL" dirty="0" smtClean="0"/>
              <a:t>Prowadzenie konta – 0zł</a:t>
            </a:r>
          </a:p>
          <a:p>
            <a:r>
              <a:rPr lang="pl-PL" dirty="0" smtClean="0"/>
              <a:t>Opłaty miesięczne za zbliżeniową kartę debetową - 0zł</a:t>
            </a:r>
          </a:p>
          <a:p>
            <a:r>
              <a:rPr lang="pl-PL" dirty="0" smtClean="0"/>
              <a:t>Wypłaty kartą </a:t>
            </a:r>
            <a:r>
              <a:rPr lang="pl-PL" dirty="0" err="1" smtClean="0"/>
              <a:t>MasterCard</a:t>
            </a:r>
            <a:r>
              <a:rPr lang="pl-PL" dirty="0" smtClean="0"/>
              <a:t>&lt;20 z bankomatów w Polsce i na świecie - 0zł</a:t>
            </a:r>
          </a:p>
          <a:p>
            <a:r>
              <a:rPr lang="pl-PL" dirty="0" smtClean="0"/>
              <a:t>Przelewy przez </a:t>
            </a:r>
            <a:r>
              <a:rPr lang="pl-PL" dirty="0" err="1" smtClean="0"/>
              <a:t>internet</a:t>
            </a:r>
            <a:r>
              <a:rPr lang="pl-PL" dirty="0" smtClean="0"/>
              <a:t> oraz Przelew24 – 0zł</a:t>
            </a:r>
          </a:p>
          <a:p>
            <a:r>
              <a:rPr lang="pl-PL" dirty="0" smtClean="0"/>
              <a:t>Sms kody, służące do potwierdzenia przelewów internetowych zrealizowanych z konta - 0zł</a:t>
            </a:r>
          </a:p>
          <a:p>
            <a:r>
              <a:rPr lang="pl-PL" dirty="0" smtClean="0"/>
              <a:t>Skoro Ty wpłacasz pieniądze na konto w Banku, my dajemy Ci 3% w skali roku do kwoty 3000 zł</a:t>
            </a:r>
          </a:p>
          <a:p>
            <a:r>
              <a:rPr lang="pl-PL" dirty="0" smtClean="0"/>
              <a:t>Możliwość wypłacania bez dodatkowych kosztów </a:t>
            </a:r>
          </a:p>
          <a:p>
            <a:r>
              <a:rPr lang="pl-PL" dirty="0" smtClean="0"/>
              <a:t>W twoim telefonie komórkowym z połączeniem internetowym możesz mieć stały dostęp do rachunku i możliwość wykonywania operacji bankowych</a:t>
            </a:r>
            <a:endParaRPr lang="pl-PL" dirty="0"/>
          </a:p>
        </p:txBody>
      </p:sp>
    </p:spTree>
    <p:extLst>
      <p:ext uri="{BB962C8B-B14F-4D97-AF65-F5344CB8AC3E}">
        <p14:creationId xmlns:p14="http://schemas.microsoft.com/office/powerpoint/2010/main" val="1539081791"/>
      </p:ext>
    </p:extLst>
  </p:cSld>
  <p:clrMapOvr>
    <a:masterClrMapping/>
  </p:clrMapOvr>
  <p:transition spd="slow">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pl-PL" dirty="0" smtClean="0"/>
              <a:t>Konto z dostępem do usług bankowości elektronicznej pozwoli Ci na:</a:t>
            </a:r>
            <a:endParaRPr lang="pl-PL" dirty="0"/>
          </a:p>
        </p:txBody>
      </p:sp>
      <p:sp>
        <p:nvSpPr>
          <p:cNvPr id="3" name="Symbol zastępczy zawartości 2"/>
          <p:cNvSpPr>
            <a:spLocks noGrp="1"/>
          </p:cNvSpPr>
          <p:nvPr>
            <p:ph idx="1"/>
          </p:nvPr>
        </p:nvSpPr>
        <p:spPr/>
        <p:txBody>
          <a:bodyPr/>
          <a:lstStyle/>
          <a:p>
            <a:r>
              <a:rPr lang="pl-PL" dirty="0" smtClean="0"/>
              <a:t>sprawdzenie stanu rachunku</a:t>
            </a:r>
          </a:p>
          <a:p>
            <a:r>
              <a:rPr lang="pl-PL" dirty="0" smtClean="0"/>
              <a:t>doładowanie telefonu, żeby zawsze być w kontakcie</a:t>
            </a:r>
          </a:p>
          <a:p>
            <a:r>
              <a:rPr lang="pl-PL" dirty="0" smtClean="0"/>
              <a:t>szybkie płatności kartą zbliżeniowe </a:t>
            </a:r>
          </a:p>
          <a:p>
            <a:r>
              <a:rPr lang="pl-PL" dirty="0" smtClean="0"/>
              <a:t>zakupy online, żeby nie chodzić po sklepach</a:t>
            </a:r>
            <a:endParaRPr lang="pl-PL" dirty="0"/>
          </a:p>
        </p:txBody>
      </p:sp>
    </p:spTree>
    <p:extLst>
      <p:ext uri="{BB962C8B-B14F-4D97-AF65-F5344CB8AC3E}">
        <p14:creationId xmlns:p14="http://schemas.microsoft.com/office/powerpoint/2010/main" val="1477515381"/>
      </p:ext>
    </p:extLst>
  </p:cSld>
  <p:clrMapOvr>
    <a:masterClrMapping/>
  </p:clrMapOvr>
  <p:transition spd="slow">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Nagroda 10% na karcie&lt;20</a:t>
            </a:r>
            <a:endParaRPr lang="pl-PL" dirty="0"/>
          </a:p>
        </p:txBody>
      </p:sp>
      <p:sp>
        <p:nvSpPr>
          <p:cNvPr id="3" name="Symbol zastępczy zawartości 2"/>
          <p:cNvSpPr>
            <a:spLocks noGrp="1"/>
          </p:cNvSpPr>
          <p:nvPr>
            <p:ph idx="1"/>
          </p:nvPr>
        </p:nvSpPr>
        <p:spPr/>
        <p:txBody>
          <a:bodyPr/>
          <a:lstStyle/>
          <a:p>
            <a:pPr marL="0" indent="0">
              <a:buNone/>
            </a:pPr>
            <a:r>
              <a:rPr lang="pl-PL" dirty="0" smtClean="0"/>
              <a:t>Aby otrzymać zwrot 10% za wydatki realizowane kartą&lt;20 na bilety do kina i teatru, do kwoty 50 zł miesięcznie wystarczy:</a:t>
            </a:r>
          </a:p>
          <a:p>
            <a:r>
              <a:rPr lang="pl-PL" dirty="0" smtClean="0"/>
              <a:t>posiadać Konto&lt;20 i kartę&lt;20</a:t>
            </a:r>
          </a:p>
          <a:p>
            <a:r>
              <a:rPr lang="pl-PL" dirty="0" smtClean="0"/>
              <a:t>aktywnie korzystać z karty&lt;20 poprzez dokonanie transakcji w kinach lub teatrach</a:t>
            </a:r>
          </a:p>
          <a:p>
            <a:endParaRPr lang="pl-PL" dirty="0"/>
          </a:p>
        </p:txBody>
      </p:sp>
    </p:spTree>
    <p:extLst>
      <p:ext uri="{BB962C8B-B14F-4D97-AF65-F5344CB8AC3E}">
        <p14:creationId xmlns:p14="http://schemas.microsoft.com/office/powerpoint/2010/main" val="1008606497"/>
      </p:ext>
    </p:extLst>
  </p:cSld>
  <p:clrMapOvr>
    <a:masterClrMapping/>
  </p:clrMapOvr>
  <p:transition spd="slow">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ctrTitle"/>
          </p:nvPr>
        </p:nvSpPr>
        <p:spPr/>
        <p:txBody>
          <a:bodyPr/>
          <a:lstStyle/>
          <a:p>
            <a:r>
              <a:rPr lang="pl-PL" dirty="0" smtClean="0"/>
              <a:t>Konto oszczędnościowe</a:t>
            </a:r>
            <a:endParaRPr lang="pl-PL" dirty="0"/>
          </a:p>
        </p:txBody>
      </p:sp>
      <p:sp>
        <p:nvSpPr>
          <p:cNvPr id="5" name="Podtytuł 4"/>
          <p:cNvSpPr>
            <a:spLocks noGrp="1"/>
          </p:cNvSpPr>
          <p:nvPr>
            <p:ph type="subTitle" idx="1"/>
          </p:nvPr>
        </p:nvSpPr>
        <p:spPr/>
        <p:txBody>
          <a:bodyPr/>
          <a:lstStyle/>
          <a:p>
            <a:endParaRPr lang="pl-PL"/>
          </a:p>
        </p:txBody>
      </p:sp>
    </p:spTree>
    <p:extLst>
      <p:ext uri="{BB962C8B-B14F-4D97-AF65-F5344CB8AC3E}">
        <p14:creationId xmlns:p14="http://schemas.microsoft.com/office/powerpoint/2010/main" val="2310852416"/>
      </p:ext>
    </p:extLst>
  </p:cSld>
  <p:clrMapOvr>
    <a:masterClrMapping/>
  </p:clrMapOvr>
  <p:transition spd="slow">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Konto oszczędnościowe</a:t>
            </a:r>
            <a:endParaRPr lang="pl-PL" dirty="0"/>
          </a:p>
        </p:txBody>
      </p:sp>
      <p:sp>
        <p:nvSpPr>
          <p:cNvPr id="3" name="Symbol zastępczy zawartości 2"/>
          <p:cNvSpPr>
            <a:spLocks noGrp="1"/>
          </p:cNvSpPr>
          <p:nvPr>
            <p:ph idx="1"/>
          </p:nvPr>
        </p:nvSpPr>
        <p:spPr/>
        <p:txBody>
          <a:bodyPr>
            <a:normAutofit/>
          </a:bodyPr>
          <a:lstStyle/>
          <a:p>
            <a:r>
              <a:rPr lang="pl-PL" dirty="0" smtClean="0"/>
              <a:t>konto pozwala na oszczędzanie bez konieczności określania terminu, wysokość oprocentowania zależy od kwoty, jaką mamy na rachunku</a:t>
            </a:r>
          </a:p>
          <a:p>
            <a:r>
              <a:rPr lang="pl-PL" dirty="0" smtClean="0"/>
              <a:t>po miesiącu możesz korzystać z zarobionych pieniędzy</a:t>
            </a:r>
          </a:p>
          <a:p>
            <a:r>
              <a:rPr lang="pl-PL" dirty="0" smtClean="0"/>
              <a:t>sam ustalasz ile oszczędzasz, ponieważ nie ma ustalonej minimalnej kwoty </a:t>
            </a:r>
          </a:p>
          <a:p>
            <a:r>
              <a:rPr lang="pl-PL" dirty="0" smtClean="0"/>
              <a:t>wpłacasz i wypłacasz pieniądze kiedy chcesz i nie tracisz odsetek</a:t>
            </a:r>
          </a:p>
          <a:p>
            <a:r>
              <a:rPr lang="pl-PL" dirty="0" smtClean="0"/>
              <a:t>aktywując bankowość elektroniczną masz dostęp do konta przez </a:t>
            </a:r>
            <a:r>
              <a:rPr lang="pl-PL" dirty="0" err="1" smtClean="0"/>
              <a:t>internet</a:t>
            </a:r>
            <a:r>
              <a:rPr lang="pl-PL" dirty="0" smtClean="0"/>
              <a:t>, telefon i tablet</a:t>
            </a:r>
          </a:p>
          <a:p>
            <a:r>
              <a:rPr lang="pl-PL" dirty="0" smtClean="0"/>
              <a:t>jeżeli jesteś klientem banku możesz założyć konto oszczędnościowe przez </a:t>
            </a:r>
            <a:r>
              <a:rPr lang="pl-PL" dirty="0" err="1" smtClean="0"/>
              <a:t>internet</a:t>
            </a:r>
            <a:endParaRPr lang="pl-PL" dirty="0"/>
          </a:p>
        </p:txBody>
      </p:sp>
    </p:spTree>
    <p:extLst>
      <p:ext uri="{BB962C8B-B14F-4D97-AF65-F5344CB8AC3E}">
        <p14:creationId xmlns:p14="http://schemas.microsoft.com/office/powerpoint/2010/main" val="770954883"/>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p:txBody>
          <a:bodyPr/>
          <a:lstStyle/>
          <a:p>
            <a:endParaRPr lang="pl-PL"/>
          </a:p>
        </p:txBody>
      </p:sp>
      <p:graphicFrame>
        <p:nvGraphicFramePr>
          <p:cNvPr id="7" name="Symbol zastępczy zawartości 6"/>
          <p:cNvGraphicFramePr>
            <a:graphicFrameLocks noGrp="1"/>
          </p:cNvGraphicFramePr>
          <p:nvPr>
            <p:ph idx="1"/>
            <p:extLst>
              <p:ext uri="{D42A27DB-BD31-4B8C-83A1-F6EECF244321}">
                <p14:modId xmlns:p14="http://schemas.microsoft.com/office/powerpoint/2010/main" val="2263676763"/>
              </p:ext>
            </p:extLst>
          </p:nvPr>
        </p:nvGraphicFramePr>
        <p:xfrm>
          <a:off x="838198" y="365129"/>
          <a:ext cx="10515605" cy="5876014"/>
        </p:xfrm>
        <a:graphic>
          <a:graphicData uri="http://schemas.openxmlformats.org/drawingml/2006/table">
            <a:tbl>
              <a:tblPr firstRow="1" firstCol="1" bandRow="1">
                <a:tableStyleId>{5C22544A-7EE6-4342-B048-85BDC9FD1C3A}</a:tableStyleId>
              </a:tblPr>
              <a:tblGrid>
                <a:gridCol w="4072211"/>
                <a:gridCol w="6181339"/>
                <a:gridCol w="262055"/>
              </a:tblGrid>
              <a:tr h="591545">
                <a:tc gridSpan="3">
                  <a:txBody>
                    <a:bodyPr/>
                    <a:lstStyle/>
                    <a:p>
                      <a:pPr algn="ctr">
                        <a:lnSpc>
                          <a:spcPct val="107000"/>
                        </a:lnSpc>
                        <a:spcAft>
                          <a:spcPts val="0"/>
                        </a:spcAft>
                      </a:pPr>
                      <a:r>
                        <a:rPr lang="pl-PL" sz="2800" dirty="0">
                          <a:effectLst/>
                        </a:rPr>
                        <a:t>LOKATA MOBILNA - KWOTA MINIMALNA 1000 ZŁ</a:t>
                      </a:r>
                      <a:endParaRPr lang="pl-PL"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591545">
                <a:tc gridSpan="3">
                  <a:txBody>
                    <a:bodyPr/>
                    <a:lstStyle/>
                    <a:p>
                      <a:pPr algn="ctr">
                        <a:lnSpc>
                          <a:spcPct val="107000"/>
                        </a:lnSpc>
                        <a:spcAft>
                          <a:spcPts val="0"/>
                        </a:spcAft>
                      </a:pPr>
                      <a:r>
                        <a:rPr lang="pl-PL" sz="2800">
                          <a:effectLst/>
                        </a:rPr>
                        <a:t>Kapitalizacja po 4 miesiącach</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591545">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dirty="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91545">
                <a:tc>
                  <a:txBody>
                    <a:bodyPr/>
                    <a:lstStyle/>
                    <a:p>
                      <a:pPr>
                        <a:lnSpc>
                          <a:spcPct val="107000"/>
                        </a:lnSpc>
                        <a:spcAft>
                          <a:spcPts val="0"/>
                        </a:spcAft>
                      </a:pPr>
                      <a:r>
                        <a:rPr lang="pl-PL" sz="2800">
                          <a:effectLst/>
                        </a:rPr>
                        <a:t>Wkład początkowy</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2800">
                          <a:effectLst/>
                        </a:rPr>
                        <a:t>Oprocentowanie w skali roku</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71827">
                <a:tc>
                  <a:txBody>
                    <a:bodyPr/>
                    <a:lstStyle/>
                    <a:p>
                      <a:pPr algn="r">
                        <a:lnSpc>
                          <a:spcPct val="107000"/>
                        </a:lnSpc>
                        <a:spcAft>
                          <a:spcPts val="0"/>
                        </a:spcAft>
                      </a:pPr>
                      <a:r>
                        <a:rPr lang="pl-PL" sz="2800">
                          <a:effectLst/>
                        </a:rPr>
                        <a:t>1 000,00 zł</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2800">
                          <a:effectLst/>
                        </a:rPr>
                        <a:t>2,50%</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91545">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91545">
                <a:tc>
                  <a:txBody>
                    <a:bodyPr/>
                    <a:lstStyle/>
                    <a:p>
                      <a:pPr>
                        <a:lnSpc>
                          <a:spcPct val="107000"/>
                        </a:lnSpc>
                        <a:spcAft>
                          <a:spcPts val="0"/>
                        </a:spcAft>
                      </a:pPr>
                      <a:r>
                        <a:rPr lang="pl-PL" sz="2800">
                          <a:effectLst/>
                        </a:rPr>
                        <a:t>Okresy kapitalizacji</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2800">
                          <a:effectLst/>
                        </a:rPr>
                        <a:t>Aktualne saldo lokaty</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71827">
                <a:tc>
                  <a:txBody>
                    <a:bodyPr/>
                    <a:lstStyle/>
                    <a:p>
                      <a:pPr algn="r">
                        <a:lnSpc>
                          <a:spcPct val="107000"/>
                        </a:lnSpc>
                        <a:spcAft>
                          <a:spcPts val="0"/>
                        </a:spcAft>
                      </a:pPr>
                      <a:r>
                        <a:rPr lang="pl-PL" sz="2800">
                          <a:effectLst/>
                        </a:rPr>
                        <a:t>1</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2800">
                          <a:effectLst/>
                        </a:rPr>
                        <a:t>1 008,33 zł</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91545">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91545">
                <a:tc>
                  <a:txBody>
                    <a:bodyPr/>
                    <a:lstStyle/>
                    <a:p>
                      <a:pPr>
                        <a:lnSpc>
                          <a:spcPct val="107000"/>
                        </a:lnSpc>
                        <a:spcAft>
                          <a:spcPts val="0"/>
                        </a:spcAft>
                      </a:pPr>
                      <a:r>
                        <a:rPr lang="pl-PL" sz="2800">
                          <a:effectLst/>
                        </a:rPr>
                        <a:t>Odsetki</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2800" dirty="0">
                          <a:effectLst/>
                        </a:rPr>
                        <a:t>8,33 zł</a:t>
                      </a:r>
                      <a:endParaRPr lang="pl-PL"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dirty="0">
                        <a:effectLst/>
                        <a:latin typeface="Calibri" panose="020F0502020204030204" pitchFamily="34" charset="0"/>
                        <a:cs typeface="Times New Roman" panose="02020603050405020304" pitchFamily="18" charset="0"/>
                      </a:endParaRPr>
                    </a:p>
                  </a:txBody>
                  <a:tcPr marL="44451" marR="44451" marT="0" marB="0" anchor="b"/>
                </a:tc>
              </a:tr>
            </a:tbl>
          </a:graphicData>
        </a:graphic>
      </p:graphicFrame>
    </p:spTree>
    <p:extLst>
      <p:ext uri="{BB962C8B-B14F-4D97-AF65-F5344CB8AC3E}">
        <p14:creationId xmlns:p14="http://schemas.microsoft.com/office/powerpoint/2010/main" val="2210754032"/>
      </p:ext>
    </p:extLst>
  </p:cSld>
  <p:clrMapOvr>
    <a:masterClrMapping/>
  </p:clrMapOvr>
  <p:transition spd="slow">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Opłaty:</a:t>
            </a:r>
            <a:endParaRPr lang="pl-PL" dirty="0"/>
          </a:p>
        </p:txBody>
      </p:sp>
      <p:sp>
        <p:nvSpPr>
          <p:cNvPr id="3" name="Symbol zastępczy zawartości 2"/>
          <p:cNvSpPr>
            <a:spLocks noGrp="1"/>
          </p:cNvSpPr>
          <p:nvPr>
            <p:ph idx="1"/>
          </p:nvPr>
        </p:nvSpPr>
        <p:spPr>
          <a:xfrm>
            <a:off x="1012254" y="1929740"/>
            <a:ext cx="9720073" cy="2962894"/>
          </a:xfrm>
        </p:spPr>
        <p:txBody>
          <a:bodyPr>
            <a:normAutofit fontScale="70000" lnSpcReduction="20000"/>
          </a:bodyPr>
          <a:lstStyle/>
          <a:p>
            <a:r>
              <a:rPr lang="pl-PL" dirty="0" smtClean="0"/>
              <a:t>pierwszy w miesiącu kalendarzowym – 0zł</a:t>
            </a:r>
          </a:p>
          <a:p>
            <a:r>
              <a:rPr lang="pl-PL" dirty="0" smtClean="0"/>
              <a:t>każdy kolejny w miesiącu kalendarzowym – </a:t>
            </a:r>
            <a:r>
              <a:rPr lang="pl-PL" dirty="0" smtClean="0"/>
              <a:t>10,00zł</a:t>
            </a:r>
            <a:br>
              <a:rPr lang="pl-PL" dirty="0" smtClean="0"/>
            </a:br>
            <a:endParaRPr lang="pl-PL" dirty="0" smtClean="0"/>
          </a:p>
          <a:p>
            <a:r>
              <a:rPr lang="pl-PL" dirty="0" smtClean="0"/>
              <a:t>pierwszy przelew w miesiącu – 0zł</a:t>
            </a:r>
          </a:p>
          <a:p>
            <a:r>
              <a:rPr lang="pl-PL" dirty="0" smtClean="0"/>
              <a:t>każdy kolejny przelew – </a:t>
            </a:r>
            <a:r>
              <a:rPr lang="pl-PL" dirty="0" smtClean="0"/>
              <a:t>10zł</a:t>
            </a:r>
            <a:br>
              <a:rPr lang="pl-PL" dirty="0" smtClean="0"/>
            </a:br>
            <a:endParaRPr lang="pl-PL" dirty="0" smtClean="0"/>
          </a:p>
          <a:p>
            <a:r>
              <a:rPr lang="pl-PL" dirty="0" smtClean="0"/>
              <a:t>przelew gotówki do innego banku w pierwszym miesiącu kalendarzowym – 0zł</a:t>
            </a:r>
          </a:p>
          <a:p>
            <a:r>
              <a:rPr lang="pl-PL" dirty="0" smtClean="0"/>
              <a:t>każdy kolejny miesiąc – </a:t>
            </a:r>
            <a:r>
              <a:rPr lang="pl-PL" dirty="0" smtClean="0"/>
              <a:t>10zł</a:t>
            </a:r>
            <a:br>
              <a:rPr lang="pl-PL" dirty="0" smtClean="0"/>
            </a:br>
            <a:endParaRPr lang="pl-PL" dirty="0" smtClean="0"/>
          </a:p>
          <a:p>
            <a:r>
              <a:rPr lang="pl-PL" dirty="0" smtClean="0"/>
              <a:t>Oprocentowanie</a:t>
            </a:r>
            <a:endParaRPr lang="pl-PL" dirty="0" smtClean="0"/>
          </a:p>
          <a:p>
            <a:pPr marL="0" indent="0">
              <a:buNone/>
            </a:pPr>
            <a:endParaRPr lang="pl-PL" dirty="0" smtClean="0"/>
          </a:p>
        </p:txBody>
      </p:sp>
      <p:graphicFrame>
        <p:nvGraphicFramePr>
          <p:cNvPr id="5" name="Tabela 4"/>
          <p:cNvGraphicFramePr>
            <a:graphicFrameLocks noGrp="1"/>
          </p:cNvGraphicFramePr>
          <p:nvPr>
            <p:extLst>
              <p:ext uri="{D42A27DB-BD31-4B8C-83A1-F6EECF244321}">
                <p14:modId xmlns:p14="http://schemas.microsoft.com/office/powerpoint/2010/main" val="696972505"/>
              </p:ext>
            </p:extLst>
          </p:nvPr>
        </p:nvGraphicFramePr>
        <p:xfrm>
          <a:off x="2085111" y="4898189"/>
          <a:ext cx="8127999" cy="1112520"/>
        </p:xfrm>
        <a:graphic>
          <a:graphicData uri="http://schemas.openxmlformats.org/drawingml/2006/table">
            <a:tbl>
              <a:tblPr firstRow="1" bandRow="1">
                <a:tableStyleId>{5C22544A-7EE6-4342-B048-85BDC9FD1C3A}</a:tableStyleId>
              </a:tblPr>
              <a:tblGrid>
                <a:gridCol w="2709333"/>
                <a:gridCol w="2709333"/>
                <a:gridCol w="2709333"/>
              </a:tblGrid>
              <a:tr h="370840">
                <a:tc>
                  <a:txBody>
                    <a:bodyPr/>
                    <a:lstStyle/>
                    <a:p>
                      <a:r>
                        <a:rPr lang="pl-PL" sz="1600" dirty="0" smtClean="0"/>
                        <a:t>Saldo</a:t>
                      </a:r>
                      <a:endParaRPr lang="pl-PL" sz="1600" dirty="0"/>
                    </a:p>
                  </a:txBody>
                  <a:tcPr/>
                </a:tc>
                <a:tc>
                  <a:txBody>
                    <a:bodyPr/>
                    <a:lstStyle/>
                    <a:p>
                      <a:r>
                        <a:rPr lang="pl-PL" sz="1600" dirty="0" smtClean="0"/>
                        <a:t>Oprocentowanie zmienne</a:t>
                      </a:r>
                      <a:endParaRPr lang="pl-PL" sz="1600" dirty="0"/>
                    </a:p>
                  </a:txBody>
                  <a:tcPr/>
                </a:tc>
                <a:tc>
                  <a:txBody>
                    <a:bodyPr/>
                    <a:lstStyle/>
                    <a:p>
                      <a:r>
                        <a:rPr lang="pl-PL" sz="1600" dirty="0" smtClean="0"/>
                        <a:t>Oprocentowanie</a:t>
                      </a:r>
                      <a:r>
                        <a:rPr lang="pl-PL" sz="1600" baseline="0" dirty="0" smtClean="0"/>
                        <a:t> stałe</a:t>
                      </a:r>
                      <a:endParaRPr lang="pl-PL" sz="1600" dirty="0"/>
                    </a:p>
                  </a:txBody>
                  <a:tcPr/>
                </a:tc>
              </a:tr>
              <a:tr h="370840">
                <a:tc>
                  <a:txBody>
                    <a:bodyPr/>
                    <a:lstStyle/>
                    <a:p>
                      <a:r>
                        <a:rPr lang="pl-PL" sz="1600" dirty="0" smtClean="0"/>
                        <a:t>Od 0,01 zł do 99</a:t>
                      </a:r>
                      <a:r>
                        <a:rPr lang="pl-PL" sz="1600" baseline="0" dirty="0" smtClean="0"/>
                        <a:t> 999,99 zł</a:t>
                      </a:r>
                      <a:endParaRPr lang="pl-PL" sz="1600" dirty="0"/>
                    </a:p>
                  </a:txBody>
                  <a:tcPr/>
                </a:tc>
                <a:tc>
                  <a:txBody>
                    <a:bodyPr/>
                    <a:lstStyle/>
                    <a:p>
                      <a:r>
                        <a:rPr lang="pl-PL" sz="1600" dirty="0" smtClean="0"/>
                        <a:t>0,51%</a:t>
                      </a:r>
                      <a:endParaRPr lang="pl-PL" sz="1600" dirty="0"/>
                    </a:p>
                  </a:txBody>
                  <a:tcPr/>
                </a:tc>
                <a:tc>
                  <a:txBody>
                    <a:bodyPr/>
                    <a:lstStyle/>
                    <a:p>
                      <a:r>
                        <a:rPr lang="pl-PL" sz="1600" dirty="0" smtClean="0"/>
                        <a:t>1,02%</a:t>
                      </a:r>
                      <a:endParaRPr lang="pl-PL" sz="1600" dirty="0"/>
                    </a:p>
                  </a:txBody>
                  <a:tcPr/>
                </a:tc>
              </a:tr>
              <a:tr h="370840">
                <a:tc>
                  <a:txBody>
                    <a:bodyPr/>
                    <a:lstStyle/>
                    <a:p>
                      <a:r>
                        <a:rPr lang="pl-PL" sz="1600" dirty="0" smtClean="0"/>
                        <a:t>Od 100 000,00</a:t>
                      </a:r>
                      <a:r>
                        <a:rPr lang="pl-PL" sz="1600" baseline="0" dirty="0" smtClean="0"/>
                        <a:t> zł</a:t>
                      </a:r>
                      <a:endParaRPr lang="pl-PL" sz="1600" dirty="0"/>
                    </a:p>
                  </a:txBody>
                  <a:tcPr/>
                </a:tc>
                <a:tc>
                  <a:txBody>
                    <a:bodyPr/>
                    <a:lstStyle/>
                    <a:p>
                      <a:r>
                        <a:rPr lang="pl-PL" sz="1600" dirty="0" smtClean="0"/>
                        <a:t>0,76</a:t>
                      </a:r>
                      <a:r>
                        <a:rPr lang="pl-PL" sz="1600" baseline="0" dirty="0" smtClean="0"/>
                        <a:t>%</a:t>
                      </a:r>
                      <a:endParaRPr lang="pl-PL" sz="1600" dirty="0"/>
                    </a:p>
                  </a:txBody>
                  <a:tcPr/>
                </a:tc>
                <a:tc>
                  <a:txBody>
                    <a:bodyPr/>
                    <a:lstStyle/>
                    <a:p>
                      <a:r>
                        <a:rPr lang="pl-PL" sz="1600" dirty="0" smtClean="0"/>
                        <a:t>0,76%</a:t>
                      </a:r>
                      <a:endParaRPr lang="pl-PL" sz="1600" dirty="0"/>
                    </a:p>
                  </a:txBody>
                  <a:tcPr/>
                </a:tc>
              </a:tr>
            </a:tbl>
          </a:graphicData>
        </a:graphic>
      </p:graphicFrame>
    </p:spTree>
    <p:extLst>
      <p:ext uri="{BB962C8B-B14F-4D97-AF65-F5344CB8AC3E}">
        <p14:creationId xmlns:p14="http://schemas.microsoft.com/office/powerpoint/2010/main" val="2885502924"/>
      </p:ext>
    </p:extLst>
  </p:cSld>
  <p:clrMapOvr>
    <a:masterClrMapping/>
  </p:clrMapOvr>
  <p:transition spd="slow">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451189" y="4750592"/>
            <a:ext cx="7873413" cy="1896694"/>
          </a:xfrm>
          <a:prstGeom prst="rect">
            <a:avLst/>
          </a:prstGeom>
        </p:spPr>
        <p:txBody>
          <a:bodyPr vert="horz" lIns="121900" tIns="121900" rIns="121900" bIns="121900" rtlCol="0" anchor="b" anchorCtr="0">
            <a:noAutofit/>
          </a:bodyPr>
          <a:lstStyle/>
          <a:p>
            <a:pPr>
              <a:spcBef>
                <a:spcPts val="0"/>
              </a:spcBef>
            </a:pPr>
            <a:r>
              <a:rPr lang="en-GB" sz="4400" dirty="0" smtClean="0"/>
              <a:t>ROR</a:t>
            </a:r>
            <a:r>
              <a:rPr lang="pl-PL" sz="4400" dirty="0" smtClean="0"/>
              <a:t> </a:t>
            </a:r>
            <a:r>
              <a:rPr lang="en-GB" sz="4400" dirty="0" smtClean="0"/>
              <a:t>-</a:t>
            </a:r>
            <a:r>
              <a:rPr lang="pl-PL" sz="4400" dirty="0" smtClean="0"/>
              <a:t> </a:t>
            </a:r>
            <a:r>
              <a:rPr lang="en-GB" sz="4400" dirty="0" err="1" smtClean="0"/>
              <a:t>Pułapki</a:t>
            </a:r>
            <a:r>
              <a:rPr lang="en-GB" sz="4400" dirty="0" smtClean="0"/>
              <a:t> </a:t>
            </a:r>
            <a:r>
              <a:rPr lang="en-GB" sz="4400" dirty="0" err="1"/>
              <a:t>oraz</a:t>
            </a:r>
            <a:r>
              <a:rPr lang="en-GB" sz="4400" dirty="0"/>
              <a:t> </a:t>
            </a:r>
            <a:r>
              <a:rPr lang="en-GB" sz="4400" dirty="0" err="1"/>
              <a:t>pozytywne</a:t>
            </a:r>
            <a:r>
              <a:rPr lang="en-GB" sz="4400" dirty="0"/>
              <a:t> </a:t>
            </a:r>
            <a:r>
              <a:rPr lang="en-GB" sz="4400" dirty="0" err="1"/>
              <a:t>aspekty</a:t>
            </a:r>
            <a:r>
              <a:rPr lang="en-GB" sz="4400" dirty="0"/>
              <a:t> </a:t>
            </a:r>
            <a:r>
              <a:rPr lang="en-GB" sz="4400" dirty="0" err="1"/>
              <a:t>jego</a:t>
            </a:r>
            <a:r>
              <a:rPr lang="en-GB" sz="4400" dirty="0"/>
              <a:t> </a:t>
            </a:r>
            <a:r>
              <a:rPr lang="en-GB" sz="4400" dirty="0" err="1"/>
              <a:t>posiadania</a:t>
            </a:r>
            <a:endParaRPr lang="en-GB" sz="4400" dirty="0"/>
          </a:p>
        </p:txBody>
      </p:sp>
      <p:sp>
        <p:nvSpPr>
          <p:cNvPr id="55" name="Shape 55"/>
          <p:cNvSpPr txBox="1">
            <a:spLocks noGrp="1"/>
          </p:cNvSpPr>
          <p:nvPr>
            <p:ph type="subTitle" idx="1"/>
          </p:nvPr>
        </p:nvSpPr>
        <p:spPr>
          <a:xfrm>
            <a:off x="2921293" y="6329600"/>
            <a:ext cx="11360800" cy="1056800"/>
          </a:xfrm>
          <a:prstGeom prst="rect">
            <a:avLst/>
          </a:prstGeom>
        </p:spPr>
        <p:txBody>
          <a:bodyPr vert="horz" lIns="121900" tIns="121900" rIns="121900" bIns="121900" rtlCol="0" anchor="t" anchorCtr="0">
            <a:noAutofit/>
          </a:bodyPr>
          <a:lstStyle/>
          <a:p>
            <a:pPr>
              <a:spcBef>
                <a:spcPts val="0"/>
              </a:spcBef>
            </a:pPr>
            <a:r>
              <a:rPr lang="en-GB" dirty="0"/>
              <a:t>Na </a:t>
            </a:r>
            <a:r>
              <a:rPr lang="en-GB" dirty="0" err="1"/>
              <a:t>podstawie</a:t>
            </a:r>
            <a:r>
              <a:rPr lang="en-GB" dirty="0"/>
              <a:t> </a:t>
            </a:r>
            <a:r>
              <a:rPr lang="en-GB" dirty="0" err="1"/>
              <a:t>Konta</a:t>
            </a:r>
            <a:r>
              <a:rPr lang="en-GB" dirty="0"/>
              <a:t> </a:t>
            </a:r>
            <a:r>
              <a:rPr lang="en-GB" dirty="0" err="1"/>
              <a:t>godnego</a:t>
            </a:r>
            <a:r>
              <a:rPr lang="en-GB" dirty="0"/>
              <a:t> </a:t>
            </a:r>
            <a:r>
              <a:rPr lang="en-GB" dirty="0" err="1"/>
              <a:t>polecenia</a:t>
            </a:r>
            <a:r>
              <a:rPr lang="en-GB" dirty="0"/>
              <a:t> w BZWBK</a:t>
            </a:r>
          </a:p>
        </p:txBody>
      </p:sp>
    </p:spTree>
    <p:extLst>
      <p:ext uri="{BB962C8B-B14F-4D97-AF65-F5344CB8AC3E}">
        <p14:creationId xmlns:p14="http://schemas.microsoft.com/office/powerpoint/2010/main" val="4099254174"/>
      </p:ext>
    </p:extLst>
  </p:cSld>
  <p:clrMapOvr>
    <a:masterClrMapping/>
  </p:clrMapOvr>
  <p:transition spd="slow">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831200" y="773033"/>
            <a:ext cx="11360800" cy="763600"/>
          </a:xfrm>
          <a:prstGeom prst="rect">
            <a:avLst/>
          </a:prstGeom>
        </p:spPr>
        <p:txBody>
          <a:bodyPr vert="horz" lIns="121900" tIns="121900" rIns="121900" bIns="121900" rtlCol="0" anchor="t" anchorCtr="0">
            <a:noAutofit/>
          </a:bodyPr>
          <a:lstStyle/>
          <a:p>
            <a:r>
              <a:rPr lang="en-GB" dirty="0" err="1"/>
              <a:t>Czym</a:t>
            </a:r>
            <a:r>
              <a:rPr lang="en-GB" dirty="0"/>
              <a:t> jest ROR	</a:t>
            </a:r>
          </a:p>
        </p:txBody>
      </p:sp>
      <p:sp>
        <p:nvSpPr>
          <p:cNvPr id="61" name="Shape 61"/>
          <p:cNvSpPr txBox="1">
            <a:spLocks noGrp="1"/>
          </p:cNvSpPr>
          <p:nvPr>
            <p:ph type="body" idx="1"/>
          </p:nvPr>
        </p:nvSpPr>
        <p:spPr>
          <a:xfrm>
            <a:off x="831200" y="1781077"/>
            <a:ext cx="11360800" cy="4555200"/>
          </a:xfrm>
          <a:prstGeom prst="rect">
            <a:avLst/>
          </a:prstGeom>
        </p:spPr>
        <p:txBody>
          <a:bodyPr vert="horz" lIns="121900" tIns="121900" rIns="121900" bIns="121900" rtlCol="0" anchor="t" anchorCtr="0">
            <a:noAutofit/>
          </a:bodyPr>
          <a:lstStyle/>
          <a:p>
            <a:pPr>
              <a:buNone/>
            </a:pPr>
            <a:r>
              <a:rPr lang="en-GB" dirty="0"/>
              <a:t>ROR (</a:t>
            </a:r>
            <a:r>
              <a:rPr lang="en-GB" dirty="0" err="1"/>
              <a:t>Rachunek</a:t>
            </a:r>
            <a:r>
              <a:rPr lang="en-GB" dirty="0"/>
              <a:t> </a:t>
            </a:r>
            <a:r>
              <a:rPr lang="en-GB" dirty="0" err="1"/>
              <a:t>oszczędnościowo-rozliczeniowy</a:t>
            </a:r>
            <a:r>
              <a:rPr lang="en-GB" dirty="0"/>
              <a:t>):</a:t>
            </a:r>
          </a:p>
          <a:p>
            <a:r>
              <a:rPr lang="en-GB" dirty="0" smtClean="0"/>
              <a:t>Jest </a:t>
            </a:r>
            <a:r>
              <a:rPr lang="en-GB" dirty="0"/>
              <a:t>to </a:t>
            </a:r>
            <a:r>
              <a:rPr lang="en-GB" dirty="0" err="1"/>
              <a:t>rodzaj</a:t>
            </a:r>
            <a:r>
              <a:rPr lang="en-GB" dirty="0"/>
              <a:t> </a:t>
            </a:r>
            <a:r>
              <a:rPr lang="en-GB" dirty="0" err="1"/>
              <a:t>rachunku</a:t>
            </a:r>
            <a:r>
              <a:rPr lang="en-GB" dirty="0"/>
              <a:t> </a:t>
            </a:r>
            <a:r>
              <a:rPr lang="en-GB" dirty="0" err="1"/>
              <a:t>bankowego</a:t>
            </a:r>
            <a:r>
              <a:rPr lang="en-GB" dirty="0"/>
              <a:t> </a:t>
            </a:r>
            <a:r>
              <a:rPr lang="en-GB" dirty="0" err="1"/>
              <a:t>przeznaczonego</a:t>
            </a:r>
            <a:r>
              <a:rPr lang="en-GB" dirty="0"/>
              <a:t> </a:t>
            </a:r>
            <a:r>
              <a:rPr lang="en-GB" dirty="0" err="1"/>
              <a:t>dla</a:t>
            </a:r>
            <a:r>
              <a:rPr lang="en-GB" dirty="0"/>
              <a:t> </a:t>
            </a:r>
            <a:r>
              <a:rPr lang="en-GB" dirty="0" err="1"/>
              <a:t>osób</a:t>
            </a:r>
            <a:r>
              <a:rPr lang="en-GB" dirty="0"/>
              <a:t> </a:t>
            </a:r>
            <a:r>
              <a:rPr lang="en-GB" dirty="0" err="1"/>
              <a:t>fizycznych</a:t>
            </a:r>
            <a:r>
              <a:rPr lang="en-GB" dirty="0"/>
              <a:t>.</a:t>
            </a:r>
          </a:p>
          <a:p>
            <a:r>
              <a:rPr lang="en-GB" dirty="0" err="1" smtClean="0"/>
              <a:t>Potocznie</a:t>
            </a:r>
            <a:r>
              <a:rPr lang="en-GB" dirty="0" smtClean="0"/>
              <a:t> </a:t>
            </a:r>
            <a:r>
              <a:rPr lang="en-GB" dirty="0" err="1"/>
              <a:t>nazywany</a:t>
            </a:r>
            <a:r>
              <a:rPr lang="en-GB" dirty="0"/>
              <a:t> “</a:t>
            </a:r>
            <a:r>
              <a:rPr lang="en-GB" dirty="0" err="1"/>
              <a:t>kontem</a:t>
            </a:r>
            <a:r>
              <a:rPr lang="en-GB" dirty="0"/>
              <a:t> </a:t>
            </a:r>
            <a:r>
              <a:rPr lang="en-GB" dirty="0" err="1"/>
              <a:t>osobistym</a:t>
            </a:r>
            <a:r>
              <a:rPr lang="en-GB" dirty="0"/>
              <a:t>”.</a:t>
            </a:r>
          </a:p>
          <a:p>
            <a:r>
              <a:rPr lang="en-GB" dirty="0" smtClean="0"/>
              <a:t>Jest </a:t>
            </a:r>
            <a:r>
              <a:rPr lang="en-GB" dirty="0"/>
              <a:t>to </a:t>
            </a:r>
            <a:r>
              <a:rPr lang="en-GB" dirty="0" err="1"/>
              <a:t>konto</a:t>
            </a:r>
            <a:r>
              <a:rPr lang="en-GB" dirty="0"/>
              <a:t> </a:t>
            </a:r>
            <a:r>
              <a:rPr lang="en-GB" dirty="0" err="1"/>
              <a:t>wykorzystywane</a:t>
            </a:r>
            <a:r>
              <a:rPr lang="en-GB" dirty="0"/>
              <a:t> do </a:t>
            </a:r>
            <a:r>
              <a:rPr lang="en-GB" dirty="0" err="1"/>
              <a:t>gromadzenia</a:t>
            </a:r>
            <a:r>
              <a:rPr lang="en-GB" dirty="0"/>
              <a:t> </a:t>
            </a:r>
            <a:r>
              <a:rPr lang="en-GB" dirty="0" err="1"/>
              <a:t>środków</a:t>
            </a:r>
            <a:r>
              <a:rPr lang="en-GB" dirty="0"/>
              <a:t> </a:t>
            </a:r>
            <a:r>
              <a:rPr lang="en-GB" dirty="0" err="1"/>
              <a:t>i</a:t>
            </a:r>
            <a:r>
              <a:rPr lang="en-GB" dirty="0"/>
              <a:t> </a:t>
            </a:r>
            <a:r>
              <a:rPr lang="en-GB" dirty="0" err="1" smtClean="0"/>
              <a:t>przeprowadzania</a:t>
            </a:r>
            <a:r>
              <a:rPr lang="pl-PL" dirty="0"/>
              <a:t> </a:t>
            </a:r>
            <a:r>
              <a:rPr lang="en-GB" dirty="0" err="1" smtClean="0"/>
              <a:t>transakcji</a:t>
            </a:r>
            <a:r>
              <a:rPr lang="en-GB" dirty="0" smtClean="0"/>
              <a:t> </a:t>
            </a:r>
            <a:r>
              <a:rPr lang="en-GB" dirty="0" err="1"/>
              <a:t>pieniężnych</a:t>
            </a:r>
            <a:r>
              <a:rPr lang="en-GB" dirty="0"/>
              <a:t>. </a:t>
            </a:r>
          </a:p>
          <a:p>
            <a:r>
              <a:rPr lang="en-GB" dirty="0" err="1" smtClean="0"/>
              <a:t>Nie</a:t>
            </a:r>
            <a:r>
              <a:rPr lang="en-GB" dirty="0" smtClean="0"/>
              <a:t> </a:t>
            </a:r>
            <a:r>
              <a:rPr lang="en-GB" dirty="0"/>
              <a:t>ma </a:t>
            </a:r>
            <a:r>
              <a:rPr lang="en-GB" dirty="0" err="1"/>
              <a:t>maksymalnej</a:t>
            </a:r>
            <a:r>
              <a:rPr lang="en-GB" dirty="0"/>
              <a:t> </a:t>
            </a:r>
            <a:r>
              <a:rPr lang="en-GB" dirty="0" err="1"/>
              <a:t>liczby</a:t>
            </a:r>
            <a:r>
              <a:rPr lang="en-GB" dirty="0"/>
              <a:t> </a:t>
            </a:r>
            <a:r>
              <a:rPr lang="en-GB" dirty="0" err="1"/>
              <a:t>takich</a:t>
            </a:r>
            <a:r>
              <a:rPr lang="en-GB" dirty="0"/>
              <a:t> </a:t>
            </a:r>
            <a:r>
              <a:rPr lang="en-GB" dirty="0" err="1"/>
              <a:t>rachunków</a:t>
            </a:r>
            <a:r>
              <a:rPr lang="en-GB" dirty="0"/>
              <a:t> </a:t>
            </a:r>
            <a:r>
              <a:rPr lang="en-GB" dirty="0" err="1"/>
              <a:t>dla</a:t>
            </a:r>
            <a:r>
              <a:rPr lang="en-GB" dirty="0"/>
              <a:t> </a:t>
            </a:r>
            <a:r>
              <a:rPr lang="en-GB" dirty="0" err="1"/>
              <a:t>jednej</a:t>
            </a:r>
            <a:r>
              <a:rPr lang="en-GB" dirty="0"/>
              <a:t> </a:t>
            </a:r>
            <a:r>
              <a:rPr lang="en-GB" dirty="0" err="1"/>
              <a:t>osoby</a:t>
            </a:r>
            <a:r>
              <a:rPr lang="en-GB" dirty="0"/>
              <a:t>. </a:t>
            </a:r>
            <a:r>
              <a:rPr lang="en-GB" dirty="0" err="1"/>
              <a:t>Minimalny</a:t>
            </a:r>
            <a:r>
              <a:rPr lang="en-GB" dirty="0"/>
              <a:t> </a:t>
            </a:r>
            <a:r>
              <a:rPr lang="en-GB" dirty="0" err="1"/>
              <a:t>wiek</a:t>
            </a:r>
            <a:r>
              <a:rPr lang="en-GB" dirty="0"/>
              <a:t> </a:t>
            </a:r>
            <a:r>
              <a:rPr lang="en-GB" dirty="0" err="1"/>
              <a:t>potrzebny</a:t>
            </a:r>
            <a:r>
              <a:rPr lang="en-GB" dirty="0"/>
              <a:t> do </a:t>
            </a:r>
            <a:r>
              <a:rPr lang="en-GB" dirty="0" err="1"/>
              <a:t>założenia</a:t>
            </a:r>
            <a:r>
              <a:rPr lang="en-GB" dirty="0"/>
              <a:t> </a:t>
            </a:r>
            <a:r>
              <a:rPr lang="en-GB" dirty="0" err="1"/>
              <a:t>konto</a:t>
            </a:r>
            <a:r>
              <a:rPr lang="en-GB" dirty="0"/>
              <a:t> to 13 lat.</a:t>
            </a:r>
          </a:p>
        </p:txBody>
      </p:sp>
    </p:spTree>
    <p:extLst>
      <p:ext uri="{BB962C8B-B14F-4D97-AF65-F5344CB8AC3E}">
        <p14:creationId xmlns:p14="http://schemas.microsoft.com/office/powerpoint/2010/main" val="1033190318"/>
      </p:ext>
    </p:extLst>
  </p:cSld>
  <p:clrMapOvr>
    <a:masterClrMapping/>
  </p:clrMapOvr>
  <p:transition spd="slow">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831200" y="773033"/>
            <a:ext cx="11360800" cy="763600"/>
          </a:xfrm>
          <a:prstGeom prst="rect">
            <a:avLst/>
          </a:prstGeom>
        </p:spPr>
        <p:txBody>
          <a:bodyPr vert="horz" lIns="121900" tIns="121900" rIns="121900" bIns="121900" rtlCol="0" anchor="t" anchorCtr="0">
            <a:noAutofit/>
          </a:bodyPr>
          <a:lstStyle/>
          <a:p>
            <a:r>
              <a:rPr lang="en-GB" dirty="0" err="1"/>
              <a:t>Podstawowe</a:t>
            </a:r>
            <a:r>
              <a:rPr lang="en-GB" dirty="0"/>
              <a:t> </a:t>
            </a:r>
            <a:r>
              <a:rPr lang="en-GB" dirty="0" err="1"/>
              <a:t>zalety</a:t>
            </a:r>
            <a:endParaRPr lang="en-GB" dirty="0"/>
          </a:p>
        </p:txBody>
      </p:sp>
      <p:sp>
        <p:nvSpPr>
          <p:cNvPr id="67" name="Shape 67"/>
          <p:cNvSpPr txBox="1">
            <a:spLocks noGrp="1"/>
          </p:cNvSpPr>
          <p:nvPr>
            <p:ph type="body" idx="1"/>
          </p:nvPr>
        </p:nvSpPr>
        <p:spPr>
          <a:xfrm>
            <a:off x="831200" y="1808237"/>
            <a:ext cx="11360800" cy="4555200"/>
          </a:xfrm>
          <a:prstGeom prst="rect">
            <a:avLst/>
          </a:prstGeom>
        </p:spPr>
        <p:txBody>
          <a:bodyPr vert="horz" lIns="121900" tIns="121900" rIns="121900" bIns="121900" rtlCol="0" anchor="t" anchorCtr="0">
            <a:noAutofit/>
          </a:bodyPr>
          <a:lstStyle/>
          <a:p>
            <a:r>
              <a:rPr lang="en-GB" dirty="0" err="1" smtClean="0"/>
              <a:t>Szybki</a:t>
            </a:r>
            <a:r>
              <a:rPr lang="en-GB" dirty="0" smtClean="0"/>
              <a:t> </a:t>
            </a:r>
            <a:r>
              <a:rPr lang="en-GB" dirty="0" err="1"/>
              <a:t>i</a:t>
            </a:r>
            <a:r>
              <a:rPr lang="en-GB" dirty="0"/>
              <a:t> </a:t>
            </a:r>
            <a:r>
              <a:rPr lang="en-GB" dirty="0" err="1"/>
              <a:t>łatwy</a:t>
            </a:r>
            <a:r>
              <a:rPr lang="en-GB" dirty="0"/>
              <a:t> </a:t>
            </a:r>
            <a:r>
              <a:rPr lang="en-GB" dirty="0" err="1"/>
              <a:t>dostęp</a:t>
            </a:r>
            <a:r>
              <a:rPr lang="en-GB" dirty="0"/>
              <a:t> do </a:t>
            </a:r>
            <a:r>
              <a:rPr lang="en-GB" dirty="0" err="1"/>
              <a:t>pieniędzy</a:t>
            </a:r>
            <a:r>
              <a:rPr lang="en-GB" dirty="0"/>
              <a:t>.</a:t>
            </a:r>
          </a:p>
          <a:p>
            <a:r>
              <a:rPr lang="en-GB" dirty="0" err="1" smtClean="0"/>
              <a:t>Można</a:t>
            </a:r>
            <a:r>
              <a:rPr lang="en-GB" dirty="0" smtClean="0"/>
              <a:t> </a:t>
            </a:r>
            <a:r>
              <a:rPr lang="en-GB" dirty="0" err="1"/>
              <a:t>szybko</a:t>
            </a:r>
            <a:r>
              <a:rPr lang="en-GB" dirty="0"/>
              <a:t> </a:t>
            </a:r>
            <a:r>
              <a:rPr lang="en-GB" dirty="0" err="1"/>
              <a:t>dokonywać</a:t>
            </a:r>
            <a:r>
              <a:rPr lang="en-GB" dirty="0"/>
              <a:t> </a:t>
            </a:r>
            <a:r>
              <a:rPr lang="en-GB" dirty="0" err="1"/>
              <a:t>płatności</a:t>
            </a:r>
            <a:r>
              <a:rPr lang="en-GB" dirty="0"/>
              <a:t>.</a:t>
            </a:r>
          </a:p>
          <a:p>
            <a:r>
              <a:rPr lang="en-GB" dirty="0" err="1" smtClean="0"/>
              <a:t>Można</a:t>
            </a:r>
            <a:r>
              <a:rPr lang="en-GB" dirty="0" smtClean="0"/>
              <a:t> </a:t>
            </a:r>
            <a:r>
              <a:rPr lang="en-GB" dirty="0" err="1"/>
              <a:t>na</a:t>
            </a:r>
            <a:r>
              <a:rPr lang="en-GB" dirty="0"/>
              <a:t> </a:t>
            </a:r>
            <a:r>
              <a:rPr lang="en-GB" dirty="0" err="1"/>
              <a:t>bieżąco</a:t>
            </a:r>
            <a:r>
              <a:rPr lang="en-GB" dirty="0"/>
              <a:t> </a:t>
            </a:r>
            <a:r>
              <a:rPr lang="en-GB" dirty="0" err="1"/>
              <a:t>kontrolować</a:t>
            </a:r>
            <a:r>
              <a:rPr lang="en-GB" dirty="0"/>
              <a:t> </a:t>
            </a:r>
            <a:r>
              <a:rPr lang="en-GB" dirty="0" err="1"/>
              <a:t>swój</a:t>
            </a:r>
            <a:r>
              <a:rPr lang="en-GB" dirty="0"/>
              <a:t> </a:t>
            </a:r>
            <a:r>
              <a:rPr lang="en-GB" dirty="0" err="1"/>
              <a:t>stan</a:t>
            </a:r>
            <a:r>
              <a:rPr lang="en-GB" dirty="0"/>
              <a:t> </a:t>
            </a:r>
            <a:r>
              <a:rPr lang="en-GB" dirty="0" err="1"/>
              <a:t>konta</a:t>
            </a:r>
            <a:r>
              <a:rPr lang="en-GB" dirty="0"/>
              <a:t> </a:t>
            </a:r>
            <a:r>
              <a:rPr lang="en-GB" dirty="0" err="1"/>
              <a:t>przez</a:t>
            </a:r>
            <a:r>
              <a:rPr lang="en-GB" dirty="0"/>
              <a:t> internet.</a:t>
            </a:r>
          </a:p>
          <a:p>
            <a:r>
              <a:rPr lang="pl-PL" dirty="0" smtClean="0"/>
              <a:t>Jest oprocentowane.</a:t>
            </a:r>
            <a:endParaRPr lang="en-GB" dirty="0"/>
          </a:p>
          <a:p>
            <a:r>
              <a:rPr lang="en-GB" dirty="0" err="1" smtClean="0"/>
              <a:t>Bezpieczniejsze</a:t>
            </a:r>
            <a:r>
              <a:rPr lang="en-GB" dirty="0" smtClean="0"/>
              <a:t> </a:t>
            </a:r>
            <a:r>
              <a:rPr lang="en-GB" dirty="0" err="1"/>
              <a:t>niż</a:t>
            </a:r>
            <a:r>
              <a:rPr lang="en-GB" dirty="0"/>
              <a:t> </a:t>
            </a:r>
            <a:r>
              <a:rPr lang="en-GB" dirty="0" err="1"/>
              <a:t>noszenie</a:t>
            </a:r>
            <a:r>
              <a:rPr lang="en-GB" dirty="0"/>
              <a:t> </a:t>
            </a:r>
            <a:r>
              <a:rPr lang="en-GB" dirty="0" err="1"/>
              <a:t>gotówki</a:t>
            </a:r>
            <a:r>
              <a:rPr lang="en-GB" dirty="0"/>
              <a:t>.</a:t>
            </a:r>
          </a:p>
          <a:p>
            <a:r>
              <a:rPr lang="en-GB" dirty="0" err="1" smtClean="0"/>
              <a:t>Brak</a:t>
            </a:r>
            <a:r>
              <a:rPr lang="en-GB" dirty="0" smtClean="0"/>
              <a:t> </a:t>
            </a:r>
            <a:r>
              <a:rPr lang="en-GB" dirty="0" err="1"/>
              <a:t>ograniczeń</a:t>
            </a:r>
            <a:r>
              <a:rPr lang="en-GB" dirty="0"/>
              <a:t> we </a:t>
            </a:r>
            <a:r>
              <a:rPr lang="en-GB" dirty="0" err="1"/>
              <a:t>wpłacaniu</a:t>
            </a:r>
            <a:r>
              <a:rPr lang="en-GB" dirty="0"/>
              <a:t> </a:t>
            </a:r>
            <a:r>
              <a:rPr lang="en-GB" dirty="0" err="1"/>
              <a:t>i</a:t>
            </a:r>
            <a:r>
              <a:rPr lang="en-GB" dirty="0"/>
              <a:t> </a:t>
            </a:r>
            <a:r>
              <a:rPr lang="en-GB" dirty="0" err="1"/>
              <a:t>wypłacaniu</a:t>
            </a:r>
            <a:r>
              <a:rPr lang="en-GB" dirty="0"/>
              <a:t> </a:t>
            </a:r>
            <a:r>
              <a:rPr lang="en-GB" dirty="0" err="1"/>
              <a:t>środków</a:t>
            </a:r>
            <a:r>
              <a:rPr lang="en-GB" dirty="0"/>
              <a:t>.</a:t>
            </a:r>
          </a:p>
          <a:p>
            <a:pPr>
              <a:buClr>
                <a:schemeClr val="dk1"/>
              </a:buClr>
              <a:buSzPct val="61111"/>
            </a:pPr>
            <a:endParaRPr dirty="0"/>
          </a:p>
          <a:p>
            <a:endParaRPr dirty="0"/>
          </a:p>
        </p:txBody>
      </p:sp>
    </p:spTree>
    <p:extLst>
      <p:ext uri="{BB962C8B-B14F-4D97-AF65-F5344CB8AC3E}">
        <p14:creationId xmlns:p14="http://schemas.microsoft.com/office/powerpoint/2010/main" val="2983378070"/>
      </p:ext>
    </p:extLst>
  </p:cSld>
  <p:clrMapOvr>
    <a:masterClrMapping/>
  </p:clrMapOvr>
  <p:transition spd="slow">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831200" y="773033"/>
            <a:ext cx="11360800" cy="763600"/>
          </a:xfrm>
          <a:prstGeom prst="rect">
            <a:avLst/>
          </a:prstGeom>
        </p:spPr>
        <p:txBody>
          <a:bodyPr vert="horz" lIns="121900" tIns="121900" rIns="121900" bIns="121900" rtlCol="0" anchor="t" anchorCtr="0">
            <a:noAutofit/>
          </a:bodyPr>
          <a:lstStyle/>
          <a:p>
            <a:r>
              <a:rPr lang="en-GB" dirty="0" err="1"/>
              <a:t>Zalety</a:t>
            </a:r>
            <a:r>
              <a:rPr lang="en-GB" dirty="0"/>
              <a:t> w </a:t>
            </a:r>
            <a:r>
              <a:rPr lang="en-GB" dirty="0" err="1"/>
              <a:t>przypadku</a:t>
            </a:r>
            <a:r>
              <a:rPr lang="en-GB" dirty="0"/>
              <a:t> </a:t>
            </a:r>
            <a:r>
              <a:rPr lang="en-GB" dirty="0" err="1"/>
              <a:t>Konta</a:t>
            </a:r>
            <a:r>
              <a:rPr lang="en-GB" dirty="0"/>
              <a:t> </a:t>
            </a:r>
            <a:r>
              <a:rPr lang="en-GB" dirty="0" err="1"/>
              <a:t>godnego</a:t>
            </a:r>
            <a:r>
              <a:rPr lang="en-GB" dirty="0"/>
              <a:t> </a:t>
            </a:r>
            <a:r>
              <a:rPr lang="en-GB" dirty="0" err="1"/>
              <a:t>polecenia</a:t>
            </a:r>
            <a:endParaRPr lang="en-GB" dirty="0"/>
          </a:p>
        </p:txBody>
      </p:sp>
      <p:sp>
        <p:nvSpPr>
          <p:cNvPr id="73" name="Shape 73"/>
          <p:cNvSpPr txBox="1">
            <a:spLocks noGrp="1"/>
          </p:cNvSpPr>
          <p:nvPr>
            <p:ph type="body" idx="1"/>
          </p:nvPr>
        </p:nvSpPr>
        <p:spPr>
          <a:xfrm>
            <a:off x="831200" y="2027636"/>
            <a:ext cx="11360800" cy="4555200"/>
          </a:xfrm>
          <a:prstGeom prst="rect">
            <a:avLst/>
          </a:prstGeom>
        </p:spPr>
        <p:txBody>
          <a:bodyPr vert="horz" lIns="121900" tIns="121900" rIns="121900" bIns="121900" rtlCol="0" anchor="t" anchorCtr="0">
            <a:noAutofit/>
          </a:bodyPr>
          <a:lstStyle/>
          <a:p>
            <a:r>
              <a:rPr lang="en-GB" dirty="0" err="1" smtClean="0"/>
              <a:t>Brak</a:t>
            </a:r>
            <a:r>
              <a:rPr lang="en-GB" dirty="0" smtClean="0"/>
              <a:t> </a:t>
            </a:r>
            <a:r>
              <a:rPr lang="en-GB" dirty="0" err="1"/>
              <a:t>opłat</a:t>
            </a:r>
            <a:r>
              <a:rPr lang="en-GB" dirty="0"/>
              <a:t> </a:t>
            </a:r>
            <a:r>
              <a:rPr lang="en-GB" dirty="0" err="1"/>
              <a:t>za</a:t>
            </a:r>
            <a:r>
              <a:rPr lang="en-GB" dirty="0"/>
              <a:t> </a:t>
            </a:r>
            <a:r>
              <a:rPr lang="en-GB" dirty="0" err="1"/>
              <a:t>założenie</a:t>
            </a:r>
            <a:r>
              <a:rPr lang="en-GB" dirty="0"/>
              <a:t> </a:t>
            </a:r>
            <a:r>
              <a:rPr lang="en-GB" dirty="0" err="1"/>
              <a:t>i</a:t>
            </a:r>
            <a:r>
              <a:rPr lang="en-GB" dirty="0"/>
              <a:t> </a:t>
            </a:r>
            <a:r>
              <a:rPr lang="en-GB" dirty="0" err="1"/>
              <a:t>prowadzenie</a:t>
            </a:r>
            <a:r>
              <a:rPr lang="en-GB" dirty="0"/>
              <a:t> </a:t>
            </a:r>
            <a:r>
              <a:rPr lang="en-GB" dirty="0" err="1"/>
              <a:t>konta</a:t>
            </a:r>
            <a:r>
              <a:rPr lang="en-GB" dirty="0"/>
              <a:t>.</a:t>
            </a:r>
          </a:p>
          <a:p>
            <a:r>
              <a:rPr lang="en-GB" dirty="0" err="1" smtClean="0"/>
              <a:t>Darmowe</a:t>
            </a:r>
            <a:r>
              <a:rPr lang="en-GB" dirty="0" smtClean="0"/>
              <a:t> </a:t>
            </a:r>
            <a:r>
              <a:rPr lang="en-GB" dirty="0" err="1"/>
              <a:t>wydanie</a:t>
            </a:r>
            <a:r>
              <a:rPr lang="en-GB" dirty="0"/>
              <a:t> kart MasterCard Omni </a:t>
            </a:r>
            <a:r>
              <a:rPr lang="en-GB" dirty="0" err="1"/>
              <a:t>lub</a:t>
            </a:r>
            <a:r>
              <a:rPr lang="en-GB" dirty="0"/>
              <a:t> MasterCard PAYBACK Omni.</a:t>
            </a:r>
          </a:p>
          <a:p>
            <a:r>
              <a:rPr lang="en-GB" dirty="0" smtClean="0"/>
              <a:t>SMS </a:t>
            </a:r>
            <a:r>
              <a:rPr lang="en-GB" dirty="0" err="1"/>
              <a:t>kody</a:t>
            </a:r>
            <a:r>
              <a:rPr lang="en-GB" dirty="0"/>
              <a:t> </a:t>
            </a:r>
            <a:r>
              <a:rPr lang="en-GB" dirty="0" err="1"/>
              <a:t>pomagające</a:t>
            </a:r>
            <a:r>
              <a:rPr lang="en-GB" dirty="0"/>
              <a:t> w </a:t>
            </a:r>
            <a:r>
              <a:rPr lang="en-GB" dirty="0" err="1"/>
              <a:t>ochronie</a:t>
            </a:r>
            <a:r>
              <a:rPr lang="en-GB" dirty="0"/>
              <a:t> </a:t>
            </a:r>
            <a:r>
              <a:rPr lang="en-GB" dirty="0" err="1"/>
              <a:t>naszych</a:t>
            </a:r>
            <a:r>
              <a:rPr lang="en-GB" dirty="0"/>
              <a:t> </a:t>
            </a:r>
            <a:r>
              <a:rPr lang="en-GB" dirty="0" err="1"/>
              <a:t>środków</a:t>
            </a:r>
            <a:r>
              <a:rPr lang="en-GB" dirty="0"/>
              <a:t>.</a:t>
            </a:r>
          </a:p>
          <a:p>
            <a:r>
              <a:rPr lang="en-GB" dirty="0" err="1" smtClean="0"/>
              <a:t>Darmowe</a:t>
            </a:r>
            <a:r>
              <a:rPr lang="en-GB" dirty="0" smtClean="0"/>
              <a:t> </a:t>
            </a:r>
            <a:r>
              <a:rPr lang="en-GB" dirty="0" err="1"/>
              <a:t>przelewy</a:t>
            </a:r>
            <a:r>
              <a:rPr lang="en-GB" dirty="0"/>
              <a:t> do </a:t>
            </a:r>
            <a:r>
              <a:rPr lang="en-GB" dirty="0" err="1"/>
              <a:t>innych</a:t>
            </a:r>
            <a:r>
              <a:rPr lang="en-GB" dirty="0"/>
              <a:t> </a:t>
            </a:r>
            <a:r>
              <a:rPr lang="en-GB" dirty="0" err="1"/>
              <a:t>banków</a:t>
            </a:r>
            <a:r>
              <a:rPr lang="en-GB" dirty="0"/>
              <a:t> </a:t>
            </a:r>
            <a:r>
              <a:rPr lang="en-GB" dirty="0" err="1"/>
              <a:t>używając</a:t>
            </a:r>
            <a:r>
              <a:rPr lang="en-GB" dirty="0"/>
              <a:t> </a:t>
            </a:r>
            <a:r>
              <a:rPr lang="en-GB" dirty="0" err="1"/>
              <a:t>przelewów</a:t>
            </a:r>
            <a:r>
              <a:rPr lang="en-GB" dirty="0"/>
              <a:t> </a:t>
            </a:r>
            <a:r>
              <a:rPr lang="en-GB" dirty="0" smtClean="0"/>
              <a:t>ELIXIR</a:t>
            </a:r>
            <a:r>
              <a:rPr lang="pl-PL" dirty="0" smtClean="0"/>
              <a:t>.</a:t>
            </a:r>
            <a:endParaRPr lang="en-GB" dirty="0"/>
          </a:p>
          <a:p>
            <a:r>
              <a:rPr lang="en-GB" dirty="0" err="1" smtClean="0"/>
              <a:t>Darmowe</a:t>
            </a:r>
            <a:r>
              <a:rPr lang="en-GB" dirty="0" smtClean="0"/>
              <a:t> </a:t>
            </a:r>
            <a:r>
              <a:rPr lang="en-GB" dirty="0" err="1"/>
              <a:t>wypłaty</a:t>
            </a:r>
            <a:r>
              <a:rPr lang="en-GB" dirty="0"/>
              <a:t> </a:t>
            </a:r>
            <a:r>
              <a:rPr lang="en-GB" dirty="0" err="1"/>
              <a:t>pieniędzy</a:t>
            </a:r>
            <a:r>
              <a:rPr lang="en-GB" dirty="0"/>
              <a:t> </a:t>
            </a:r>
            <a:r>
              <a:rPr lang="en-GB" dirty="0" err="1"/>
              <a:t>ze</a:t>
            </a:r>
            <a:r>
              <a:rPr lang="en-GB" dirty="0"/>
              <a:t> </a:t>
            </a:r>
            <a:r>
              <a:rPr lang="en-GB" dirty="0" err="1"/>
              <a:t>wszystkich</a:t>
            </a:r>
            <a:r>
              <a:rPr lang="en-GB" dirty="0"/>
              <a:t> </a:t>
            </a:r>
            <a:r>
              <a:rPr lang="en-GB" dirty="0" err="1"/>
              <a:t>bankomatów</a:t>
            </a:r>
            <a:r>
              <a:rPr lang="en-GB" dirty="0"/>
              <a:t> w </a:t>
            </a:r>
            <a:r>
              <a:rPr lang="en-GB" dirty="0" err="1" smtClean="0"/>
              <a:t>Polsce</a:t>
            </a:r>
            <a:r>
              <a:rPr lang="pl-PL" dirty="0" smtClean="0"/>
              <a:t>.</a:t>
            </a:r>
            <a:endParaRPr lang="en-GB" dirty="0"/>
          </a:p>
        </p:txBody>
      </p:sp>
    </p:spTree>
    <p:extLst>
      <p:ext uri="{BB962C8B-B14F-4D97-AF65-F5344CB8AC3E}">
        <p14:creationId xmlns:p14="http://schemas.microsoft.com/office/powerpoint/2010/main" val="3208724985"/>
      </p:ext>
    </p:extLst>
  </p:cSld>
  <p:clrMapOvr>
    <a:masterClrMapping/>
  </p:clrMapOvr>
  <p:transition spd="slow">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831200" y="773033"/>
            <a:ext cx="11360800" cy="763600"/>
          </a:xfrm>
          <a:prstGeom prst="rect">
            <a:avLst/>
          </a:prstGeom>
        </p:spPr>
        <p:txBody>
          <a:bodyPr vert="horz" lIns="121900" tIns="121900" rIns="121900" bIns="121900" rtlCol="0" anchor="t" anchorCtr="0">
            <a:noAutofit/>
          </a:bodyPr>
          <a:lstStyle/>
          <a:p>
            <a:pPr>
              <a:buClr>
                <a:schemeClr val="dk1"/>
              </a:buClr>
              <a:buSzPct val="39285"/>
            </a:pPr>
            <a:r>
              <a:rPr lang="en-GB" dirty="0" err="1"/>
              <a:t>Pułapki</a:t>
            </a:r>
            <a:r>
              <a:rPr lang="en-GB" dirty="0"/>
              <a:t> w </a:t>
            </a:r>
            <a:r>
              <a:rPr lang="en-GB" dirty="0" err="1"/>
              <a:t>przypadku</a:t>
            </a:r>
            <a:r>
              <a:rPr lang="en-GB" dirty="0"/>
              <a:t> </a:t>
            </a:r>
            <a:r>
              <a:rPr lang="en-GB" dirty="0" err="1"/>
              <a:t>Konta</a:t>
            </a:r>
            <a:r>
              <a:rPr lang="en-GB" dirty="0"/>
              <a:t> </a:t>
            </a:r>
            <a:r>
              <a:rPr lang="en-GB" dirty="0" err="1"/>
              <a:t>godnego</a:t>
            </a:r>
            <a:r>
              <a:rPr lang="en-GB" dirty="0"/>
              <a:t> </a:t>
            </a:r>
            <a:r>
              <a:rPr lang="en-GB" dirty="0" err="1"/>
              <a:t>polecenia</a:t>
            </a:r>
            <a:endParaRPr lang="en-GB" dirty="0"/>
          </a:p>
        </p:txBody>
      </p:sp>
      <p:sp>
        <p:nvSpPr>
          <p:cNvPr id="79" name="Shape 79"/>
          <p:cNvSpPr txBox="1">
            <a:spLocks noGrp="1"/>
          </p:cNvSpPr>
          <p:nvPr>
            <p:ph type="body" idx="1"/>
          </p:nvPr>
        </p:nvSpPr>
        <p:spPr>
          <a:xfrm>
            <a:off x="831200" y="2107943"/>
            <a:ext cx="11360800" cy="4555200"/>
          </a:xfrm>
          <a:prstGeom prst="rect">
            <a:avLst/>
          </a:prstGeom>
        </p:spPr>
        <p:txBody>
          <a:bodyPr vert="horz" lIns="121900" tIns="121900" rIns="121900" bIns="121900" rtlCol="0" anchor="t" anchorCtr="0">
            <a:noAutofit/>
          </a:bodyPr>
          <a:lstStyle/>
          <a:p>
            <a:r>
              <a:rPr lang="en-GB" dirty="0" err="1" smtClean="0"/>
              <a:t>Karty</a:t>
            </a:r>
            <a:r>
              <a:rPr lang="en-GB" dirty="0" smtClean="0"/>
              <a:t> MasterCard</a:t>
            </a:r>
            <a:r>
              <a:rPr lang="pl-PL" dirty="0" smtClean="0"/>
              <a:t>,</a:t>
            </a:r>
            <a:r>
              <a:rPr lang="en-GB" dirty="0" smtClean="0"/>
              <a:t> </a:t>
            </a:r>
            <a:r>
              <a:rPr lang="en-GB" dirty="0" err="1"/>
              <a:t>pomimo</a:t>
            </a:r>
            <a:r>
              <a:rPr lang="en-GB" dirty="0"/>
              <a:t> </a:t>
            </a:r>
            <a:r>
              <a:rPr lang="en-GB" dirty="0" err="1"/>
              <a:t>że</a:t>
            </a:r>
            <a:r>
              <a:rPr lang="en-GB" dirty="0"/>
              <a:t> </a:t>
            </a:r>
            <a:r>
              <a:rPr lang="en-GB" dirty="0" err="1"/>
              <a:t>są</a:t>
            </a:r>
            <a:r>
              <a:rPr lang="en-GB" dirty="0"/>
              <a:t> </a:t>
            </a:r>
            <a:r>
              <a:rPr lang="en-GB" dirty="0" err="1"/>
              <a:t>wydawane</a:t>
            </a:r>
            <a:r>
              <a:rPr lang="en-GB" dirty="0"/>
              <a:t> </a:t>
            </a:r>
            <a:r>
              <a:rPr lang="en-GB" dirty="0" err="1" smtClean="0"/>
              <a:t>darmowo</a:t>
            </a:r>
            <a:r>
              <a:rPr lang="pl-PL" dirty="0" smtClean="0"/>
              <a:t>,</a:t>
            </a:r>
            <a:r>
              <a:rPr lang="en-GB" dirty="0" smtClean="0"/>
              <a:t> </a:t>
            </a:r>
            <a:r>
              <a:rPr lang="en-GB" dirty="0" err="1"/>
              <a:t>posiadają</a:t>
            </a:r>
            <a:r>
              <a:rPr lang="en-GB" dirty="0"/>
              <a:t> </a:t>
            </a:r>
            <a:r>
              <a:rPr lang="en-GB" dirty="0" err="1"/>
              <a:t>miesięczną</a:t>
            </a:r>
            <a:r>
              <a:rPr lang="en-GB" dirty="0"/>
              <a:t> </a:t>
            </a:r>
            <a:r>
              <a:rPr lang="en-GB" dirty="0" err="1" smtClean="0"/>
              <a:t>opłat</a:t>
            </a:r>
            <a:r>
              <a:rPr lang="pl-PL" dirty="0" smtClean="0"/>
              <a:t>ę w wysokości</a:t>
            </a:r>
            <a:r>
              <a:rPr lang="en-GB" dirty="0" smtClean="0"/>
              <a:t> </a:t>
            </a:r>
            <a:r>
              <a:rPr lang="en-GB" dirty="0"/>
              <a:t>7 </a:t>
            </a:r>
            <a:r>
              <a:rPr lang="en-GB" dirty="0" err="1"/>
              <a:t>złoty</a:t>
            </a:r>
            <a:r>
              <a:rPr lang="en-GB" dirty="0"/>
              <a:t> </a:t>
            </a:r>
            <a:r>
              <a:rPr lang="en-GB" dirty="0" err="1"/>
              <a:t>miesięcznie</a:t>
            </a:r>
            <a:r>
              <a:rPr lang="en-GB" dirty="0"/>
              <a:t>  </a:t>
            </a:r>
          </a:p>
          <a:p>
            <a:r>
              <a:rPr lang="en-GB" dirty="0" err="1" smtClean="0"/>
              <a:t>Pierwsze</a:t>
            </a:r>
            <a:r>
              <a:rPr lang="en-GB" dirty="0" smtClean="0"/>
              <a:t> </a:t>
            </a:r>
            <a:r>
              <a:rPr lang="en-GB" dirty="0"/>
              <a:t>5 SMS </a:t>
            </a:r>
            <a:r>
              <a:rPr lang="en-GB" dirty="0" err="1"/>
              <a:t>kodów</a:t>
            </a:r>
            <a:r>
              <a:rPr lang="en-GB" dirty="0"/>
              <a:t> w </a:t>
            </a:r>
            <a:r>
              <a:rPr lang="en-GB" dirty="0" err="1"/>
              <a:t>danym</a:t>
            </a:r>
            <a:r>
              <a:rPr lang="en-GB" dirty="0"/>
              <a:t> </a:t>
            </a:r>
            <a:r>
              <a:rPr lang="en-GB" dirty="0" err="1"/>
              <a:t>miesiącu</a:t>
            </a:r>
            <a:r>
              <a:rPr lang="en-GB" dirty="0"/>
              <a:t> jest </a:t>
            </a:r>
            <a:r>
              <a:rPr lang="en-GB" dirty="0" err="1"/>
              <a:t>darmowe</a:t>
            </a:r>
            <a:r>
              <a:rPr lang="en-GB" dirty="0"/>
              <a:t>, </a:t>
            </a:r>
            <a:r>
              <a:rPr lang="en-GB" dirty="0" err="1"/>
              <a:t>natomiast</a:t>
            </a:r>
            <a:r>
              <a:rPr lang="en-GB" dirty="0"/>
              <a:t> </a:t>
            </a:r>
            <a:r>
              <a:rPr lang="en-GB" dirty="0" err="1"/>
              <a:t>za</a:t>
            </a:r>
            <a:r>
              <a:rPr lang="en-GB" dirty="0"/>
              <a:t> </a:t>
            </a:r>
            <a:r>
              <a:rPr lang="en-GB" dirty="0" err="1"/>
              <a:t>każdy</a:t>
            </a:r>
            <a:r>
              <a:rPr lang="en-GB" dirty="0"/>
              <a:t> </a:t>
            </a:r>
            <a:r>
              <a:rPr lang="en-GB" dirty="0" err="1"/>
              <a:t>kolejny</a:t>
            </a:r>
            <a:r>
              <a:rPr lang="en-GB" dirty="0"/>
              <a:t> </a:t>
            </a:r>
            <a:r>
              <a:rPr lang="en-GB" dirty="0" err="1"/>
              <a:t>musimy</a:t>
            </a:r>
            <a:r>
              <a:rPr lang="en-GB" dirty="0"/>
              <a:t> </a:t>
            </a:r>
            <a:r>
              <a:rPr lang="pl-PL" dirty="0" smtClean="0"/>
              <a:t>za</a:t>
            </a:r>
            <a:r>
              <a:rPr lang="en-GB" dirty="0" err="1" smtClean="0"/>
              <a:t>płacić</a:t>
            </a:r>
            <a:endParaRPr lang="en-GB" dirty="0"/>
          </a:p>
          <a:p>
            <a:r>
              <a:rPr lang="en-GB" dirty="0" err="1" smtClean="0"/>
              <a:t>Wypłaty</a:t>
            </a:r>
            <a:r>
              <a:rPr lang="en-GB" dirty="0" smtClean="0"/>
              <a:t> </a:t>
            </a:r>
            <a:r>
              <a:rPr lang="en-GB" dirty="0" err="1"/>
              <a:t>gotówki</a:t>
            </a:r>
            <a:r>
              <a:rPr lang="en-GB" dirty="0"/>
              <a:t> w </a:t>
            </a:r>
            <a:r>
              <a:rPr lang="en-GB" dirty="0" err="1"/>
              <a:t>bankomatach</a:t>
            </a:r>
            <a:r>
              <a:rPr lang="en-GB" dirty="0"/>
              <a:t> </a:t>
            </a:r>
            <a:r>
              <a:rPr lang="pl-PL" dirty="0" smtClean="0"/>
              <a:t>są </a:t>
            </a:r>
            <a:r>
              <a:rPr lang="en-GB" dirty="0" err="1" smtClean="0"/>
              <a:t>darmowe</a:t>
            </a:r>
            <a:r>
              <a:rPr lang="en-GB" dirty="0"/>
              <a:t>, </a:t>
            </a:r>
            <a:r>
              <a:rPr lang="en-GB" dirty="0" err="1"/>
              <a:t>natomiast</a:t>
            </a:r>
            <a:r>
              <a:rPr lang="en-GB" dirty="0"/>
              <a:t> w </a:t>
            </a:r>
            <a:r>
              <a:rPr lang="en-GB" dirty="0" err="1"/>
              <a:t>placówkach</a:t>
            </a:r>
            <a:r>
              <a:rPr lang="en-GB" dirty="0"/>
              <a:t> </a:t>
            </a:r>
            <a:r>
              <a:rPr lang="en-GB" dirty="0" err="1" smtClean="0"/>
              <a:t>banku</a:t>
            </a:r>
            <a:r>
              <a:rPr lang="en-GB" dirty="0" smtClean="0"/>
              <a:t> jest</a:t>
            </a:r>
            <a:r>
              <a:rPr lang="pl-PL" dirty="0" smtClean="0"/>
              <a:t> już</a:t>
            </a:r>
            <a:r>
              <a:rPr lang="en-GB" dirty="0" smtClean="0"/>
              <a:t> </a:t>
            </a:r>
            <a:r>
              <a:rPr lang="en-GB" dirty="0" err="1"/>
              <a:t>pobierana</a:t>
            </a:r>
            <a:r>
              <a:rPr lang="en-GB" dirty="0"/>
              <a:t> </a:t>
            </a:r>
            <a:r>
              <a:rPr lang="en-GB" dirty="0" err="1"/>
              <a:t>niewielka</a:t>
            </a:r>
            <a:r>
              <a:rPr lang="en-GB" dirty="0"/>
              <a:t> </a:t>
            </a:r>
            <a:r>
              <a:rPr lang="en-GB" dirty="0" err="1"/>
              <a:t>opłata</a:t>
            </a:r>
            <a:endParaRPr lang="en-GB" dirty="0"/>
          </a:p>
        </p:txBody>
      </p:sp>
    </p:spTree>
    <p:extLst>
      <p:ext uri="{BB962C8B-B14F-4D97-AF65-F5344CB8AC3E}">
        <p14:creationId xmlns:p14="http://schemas.microsoft.com/office/powerpoint/2010/main" val="443547320"/>
      </p:ext>
    </p:extLst>
  </p:cSld>
  <p:clrMapOvr>
    <a:masterClrMapping/>
  </p:clrMapOvr>
  <p:transition spd="slow">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831200" y="773033"/>
            <a:ext cx="11360800" cy="763600"/>
          </a:xfrm>
          <a:prstGeom prst="rect">
            <a:avLst/>
          </a:prstGeom>
        </p:spPr>
        <p:txBody>
          <a:bodyPr vert="horz" lIns="121900" tIns="121900" rIns="121900" bIns="121900" rtlCol="0" anchor="t" anchorCtr="0">
            <a:noAutofit/>
          </a:bodyPr>
          <a:lstStyle/>
          <a:p>
            <a:r>
              <a:rPr lang="en-GB"/>
              <a:t>Najczęstsze pułapki w różnych bankach</a:t>
            </a:r>
          </a:p>
        </p:txBody>
      </p:sp>
      <p:sp>
        <p:nvSpPr>
          <p:cNvPr id="85" name="Shape 85"/>
          <p:cNvSpPr txBox="1">
            <a:spLocks noGrp="1"/>
          </p:cNvSpPr>
          <p:nvPr>
            <p:ph type="body" idx="1"/>
          </p:nvPr>
        </p:nvSpPr>
        <p:spPr>
          <a:xfrm>
            <a:off x="831200" y="2015761"/>
            <a:ext cx="11360800" cy="4555200"/>
          </a:xfrm>
          <a:prstGeom prst="rect">
            <a:avLst/>
          </a:prstGeom>
        </p:spPr>
        <p:txBody>
          <a:bodyPr vert="horz" lIns="121900" tIns="121900" rIns="121900" bIns="121900" rtlCol="0" anchor="t" anchorCtr="0">
            <a:noAutofit/>
          </a:bodyPr>
          <a:lstStyle/>
          <a:p>
            <a:r>
              <a:rPr lang="en-GB" dirty="0" err="1" smtClean="0"/>
              <a:t>Prowadzenie</a:t>
            </a:r>
            <a:r>
              <a:rPr lang="en-GB" dirty="0" smtClean="0"/>
              <a:t> </a:t>
            </a:r>
            <a:r>
              <a:rPr lang="en-GB" dirty="0" err="1"/>
              <a:t>konta</a:t>
            </a:r>
            <a:r>
              <a:rPr lang="en-GB" dirty="0"/>
              <a:t> </a:t>
            </a:r>
            <a:r>
              <a:rPr lang="pl-PL" dirty="0" smtClean="0"/>
              <a:t>jest </a:t>
            </a:r>
            <a:r>
              <a:rPr lang="en-GB" dirty="0" err="1" smtClean="0"/>
              <a:t>darmowe</a:t>
            </a:r>
            <a:r>
              <a:rPr lang="pl-PL" dirty="0" smtClean="0"/>
              <a:t>,</a:t>
            </a:r>
            <a:r>
              <a:rPr lang="en-GB" dirty="0" smtClean="0"/>
              <a:t> </a:t>
            </a:r>
            <a:r>
              <a:rPr lang="en-GB" dirty="0"/>
              <a:t>pod </a:t>
            </a:r>
            <a:r>
              <a:rPr lang="en-GB" dirty="0" err="1" smtClean="0"/>
              <a:t>warunkiem</a:t>
            </a:r>
            <a:r>
              <a:rPr lang="pl-PL" dirty="0" smtClean="0"/>
              <a:t>,</a:t>
            </a:r>
            <a:r>
              <a:rPr lang="en-GB" dirty="0" smtClean="0"/>
              <a:t> </a:t>
            </a:r>
            <a:r>
              <a:rPr lang="en-GB" dirty="0" err="1"/>
              <a:t>że</a:t>
            </a:r>
            <a:r>
              <a:rPr lang="en-GB" dirty="0"/>
              <a:t> co </a:t>
            </a:r>
            <a:r>
              <a:rPr lang="en-GB" dirty="0" err="1"/>
              <a:t>miesiąc</a:t>
            </a:r>
            <a:r>
              <a:rPr lang="en-GB" dirty="0"/>
              <a:t> </a:t>
            </a:r>
            <a:r>
              <a:rPr lang="en-GB" dirty="0" err="1"/>
              <a:t>na</a:t>
            </a:r>
            <a:r>
              <a:rPr lang="en-GB" dirty="0"/>
              <a:t> </a:t>
            </a:r>
            <a:r>
              <a:rPr lang="en-GB" dirty="0" err="1"/>
              <a:t>konto</a:t>
            </a:r>
            <a:r>
              <a:rPr lang="en-GB" dirty="0"/>
              <a:t> </a:t>
            </a:r>
            <a:r>
              <a:rPr lang="en-GB" dirty="0" err="1"/>
              <a:t>wpłynie</a:t>
            </a:r>
            <a:r>
              <a:rPr lang="en-GB" dirty="0"/>
              <a:t> </a:t>
            </a:r>
            <a:r>
              <a:rPr lang="en-GB" dirty="0" err="1"/>
              <a:t>określona</a:t>
            </a:r>
            <a:r>
              <a:rPr lang="en-GB" dirty="0"/>
              <a:t> </a:t>
            </a:r>
            <a:r>
              <a:rPr lang="en-GB" dirty="0" err="1"/>
              <a:t>kwota</a:t>
            </a:r>
            <a:r>
              <a:rPr lang="en-GB" dirty="0"/>
              <a:t>.</a:t>
            </a:r>
          </a:p>
          <a:p>
            <a:r>
              <a:rPr lang="en-GB" dirty="0" err="1" smtClean="0"/>
              <a:t>Oprocentowanie</a:t>
            </a:r>
            <a:r>
              <a:rPr lang="en-GB" dirty="0" smtClean="0"/>
              <a:t> </a:t>
            </a:r>
            <a:r>
              <a:rPr lang="en-GB" dirty="0" err="1"/>
              <a:t>tylko</a:t>
            </a:r>
            <a:r>
              <a:rPr lang="en-GB" dirty="0"/>
              <a:t> do </a:t>
            </a:r>
            <a:r>
              <a:rPr lang="en-GB" dirty="0" err="1"/>
              <a:t>danej</a:t>
            </a:r>
            <a:r>
              <a:rPr lang="en-GB" dirty="0"/>
              <a:t> </a:t>
            </a:r>
            <a:r>
              <a:rPr lang="en-GB" dirty="0" err="1"/>
              <a:t>kwoty</a:t>
            </a:r>
            <a:r>
              <a:rPr lang="en-GB" dirty="0"/>
              <a:t>.</a:t>
            </a:r>
          </a:p>
          <a:p>
            <a:r>
              <a:rPr lang="en-GB" dirty="0" err="1" smtClean="0"/>
              <a:t>Darmowe</a:t>
            </a:r>
            <a:r>
              <a:rPr lang="en-GB" dirty="0" smtClean="0"/>
              <a:t> </a:t>
            </a:r>
            <a:r>
              <a:rPr lang="en-GB" dirty="0" err="1"/>
              <a:t>prowadzenie</a:t>
            </a:r>
            <a:r>
              <a:rPr lang="en-GB" dirty="0"/>
              <a:t> </a:t>
            </a:r>
            <a:r>
              <a:rPr lang="en-GB" dirty="0" err="1"/>
              <a:t>tylko</a:t>
            </a:r>
            <a:r>
              <a:rPr lang="en-GB" dirty="0"/>
              <a:t> </a:t>
            </a:r>
            <a:r>
              <a:rPr lang="en-GB" dirty="0" err="1"/>
              <a:t>przez</a:t>
            </a:r>
            <a:r>
              <a:rPr lang="en-GB" dirty="0"/>
              <a:t> </a:t>
            </a:r>
            <a:r>
              <a:rPr lang="en-GB" dirty="0" err="1"/>
              <a:t>kilka</a:t>
            </a:r>
            <a:r>
              <a:rPr lang="en-GB" dirty="0"/>
              <a:t> </a:t>
            </a:r>
            <a:r>
              <a:rPr lang="en-GB" dirty="0" err="1"/>
              <a:t>miesięcy</a:t>
            </a:r>
            <a:r>
              <a:rPr lang="en-GB" dirty="0"/>
              <a:t> </a:t>
            </a:r>
            <a:r>
              <a:rPr lang="en-GB" dirty="0" err="1"/>
              <a:t>po</a:t>
            </a:r>
            <a:r>
              <a:rPr lang="en-GB" dirty="0"/>
              <a:t> </a:t>
            </a:r>
            <a:r>
              <a:rPr lang="en-GB" dirty="0" err="1"/>
              <a:t>założeniu</a:t>
            </a:r>
            <a:r>
              <a:rPr lang="en-GB" dirty="0"/>
              <a:t> </a:t>
            </a:r>
            <a:r>
              <a:rPr lang="en-GB" dirty="0" err="1"/>
              <a:t>konta</a:t>
            </a:r>
            <a:r>
              <a:rPr lang="en-GB" dirty="0"/>
              <a:t>, </a:t>
            </a:r>
            <a:r>
              <a:rPr lang="en-GB" dirty="0" err="1"/>
              <a:t>później</a:t>
            </a:r>
            <a:r>
              <a:rPr lang="en-GB" dirty="0"/>
              <a:t> </a:t>
            </a:r>
            <a:r>
              <a:rPr lang="en-GB" dirty="0" err="1"/>
              <a:t>zaczynają</a:t>
            </a:r>
            <a:r>
              <a:rPr lang="en-GB" dirty="0"/>
              <a:t> </a:t>
            </a:r>
            <a:r>
              <a:rPr lang="en-GB" dirty="0" err="1"/>
              <a:t>się</a:t>
            </a:r>
            <a:r>
              <a:rPr lang="en-GB" dirty="0"/>
              <a:t> </a:t>
            </a:r>
            <a:r>
              <a:rPr lang="en-GB" dirty="0" err="1"/>
              <a:t>opłaty</a:t>
            </a:r>
            <a:r>
              <a:rPr lang="en-GB" dirty="0"/>
              <a:t>.</a:t>
            </a:r>
          </a:p>
          <a:p>
            <a:r>
              <a:rPr lang="en-GB" dirty="0" err="1" smtClean="0"/>
              <a:t>Opłaty</a:t>
            </a:r>
            <a:r>
              <a:rPr lang="en-GB" dirty="0" smtClean="0"/>
              <a:t> </a:t>
            </a:r>
            <a:r>
              <a:rPr lang="en-GB" dirty="0" err="1"/>
              <a:t>przy</a:t>
            </a:r>
            <a:r>
              <a:rPr lang="en-GB" dirty="0"/>
              <a:t> </a:t>
            </a:r>
            <a:r>
              <a:rPr lang="en-GB" dirty="0" err="1"/>
              <a:t>zamykaniu</a:t>
            </a:r>
            <a:r>
              <a:rPr lang="en-GB" dirty="0"/>
              <a:t> </a:t>
            </a:r>
            <a:r>
              <a:rPr lang="en-GB" dirty="0" err="1"/>
              <a:t>konta</a:t>
            </a:r>
            <a:r>
              <a:rPr lang="en-GB" dirty="0"/>
              <a:t> </a:t>
            </a:r>
            <a:r>
              <a:rPr lang="en-GB" dirty="0" err="1"/>
              <a:t>np</a:t>
            </a:r>
            <a:r>
              <a:rPr lang="en-GB" dirty="0"/>
              <a:t>. </a:t>
            </a:r>
            <a:r>
              <a:rPr lang="en-GB" dirty="0" err="1"/>
              <a:t>gdybyśmy</a:t>
            </a:r>
            <a:r>
              <a:rPr lang="en-GB" dirty="0"/>
              <a:t> </a:t>
            </a:r>
            <a:r>
              <a:rPr lang="en-GB" dirty="0" err="1"/>
              <a:t>znaleźli</a:t>
            </a:r>
            <a:r>
              <a:rPr lang="en-GB" dirty="0"/>
              <a:t> </a:t>
            </a:r>
            <a:r>
              <a:rPr lang="en-GB" dirty="0" err="1"/>
              <a:t>lepsze</a:t>
            </a:r>
            <a:r>
              <a:rPr lang="en-GB" dirty="0"/>
              <a:t> w </a:t>
            </a:r>
            <a:r>
              <a:rPr lang="en-GB" dirty="0" err="1"/>
              <a:t>innym</a:t>
            </a:r>
            <a:r>
              <a:rPr lang="en-GB" dirty="0"/>
              <a:t> </a:t>
            </a:r>
            <a:r>
              <a:rPr lang="en-GB" dirty="0" err="1"/>
              <a:t>banku</a:t>
            </a:r>
            <a:r>
              <a:rPr lang="en-GB" dirty="0"/>
              <a:t>.</a:t>
            </a:r>
          </a:p>
          <a:p>
            <a:r>
              <a:rPr lang="en-GB" dirty="0" err="1" smtClean="0"/>
              <a:t>Niektóre</a:t>
            </a:r>
            <a:r>
              <a:rPr lang="en-GB" dirty="0" smtClean="0"/>
              <a:t> </a:t>
            </a:r>
            <a:r>
              <a:rPr lang="en-GB" dirty="0" err="1"/>
              <a:t>banki</a:t>
            </a:r>
            <a:r>
              <a:rPr lang="en-GB" dirty="0"/>
              <a:t> </a:t>
            </a:r>
            <a:r>
              <a:rPr lang="en-GB" dirty="0" err="1"/>
              <a:t>bez</a:t>
            </a:r>
            <a:r>
              <a:rPr lang="en-GB" dirty="0"/>
              <a:t> </a:t>
            </a:r>
            <a:r>
              <a:rPr lang="en-GB" dirty="0" err="1"/>
              <a:t>poinformowanie</a:t>
            </a:r>
            <a:r>
              <a:rPr lang="en-GB" dirty="0"/>
              <a:t> </a:t>
            </a:r>
            <a:r>
              <a:rPr lang="en-GB" dirty="0" err="1"/>
              <a:t>klienta</a:t>
            </a:r>
            <a:r>
              <a:rPr lang="en-GB" dirty="0"/>
              <a:t> </a:t>
            </a:r>
            <a:r>
              <a:rPr lang="en-GB" dirty="0" err="1"/>
              <a:t>włączają</a:t>
            </a:r>
            <a:r>
              <a:rPr lang="en-GB" dirty="0"/>
              <a:t> </a:t>
            </a:r>
            <a:r>
              <a:rPr lang="en-GB" dirty="0" err="1"/>
              <a:t>dodatkowe</a:t>
            </a:r>
            <a:r>
              <a:rPr lang="en-GB" dirty="0"/>
              <a:t> </a:t>
            </a:r>
            <a:r>
              <a:rPr lang="en-GB" dirty="0" err="1"/>
              <a:t>usługi</a:t>
            </a:r>
            <a:r>
              <a:rPr lang="en-GB" dirty="0"/>
              <a:t> o </a:t>
            </a:r>
            <a:r>
              <a:rPr lang="en-GB" dirty="0" err="1"/>
              <a:t>których</a:t>
            </a:r>
            <a:r>
              <a:rPr lang="en-GB" dirty="0"/>
              <a:t> </a:t>
            </a:r>
            <a:r>
              <a:rPr lang="en-GB" dirty="0" err="1"/>
              <a:t>nawet</a:t>
            </a:r>
            <a:r>
              <a:rPr lang="en-GB" dirty="0"/>
              <a:t> </a:t>
            </a:r>
            <a:r>
              <a:rPr lang="en-GB" dirty="0" err="1"/>
              <a:t>nie</a:t>
            </a:r>
            <a:r>
              <a:rPr lang="en-GB" dirty="0"/>
              <a:t> </a:t>
            </a:r>
            <a:r>
              <a:rPr lang="en-GB" dirty="0" err="1" smtClean="0"/>
              <a:t>wiemy</a:t>
            </a:r>
            <a:r>
              <a:rPr lang="pl-PL" dirty="0"/>
              <a:t>,</a:t>
            </a:r>
            <a:r>
              <a:rPr lang="en-GB" dirty="0" smtClean="0"/>
              <a:t> </a:t>
            </a:r>
            <a:r>
              <a:rPr lang="pl-PL" dirty="0"/>
              <a:t>c</a:t>
            </a:r>
            <a:r>
              <a:rPr lang="en-GB" dirty="0" smtClean="0"/>
              <a:t>o </a:t>
            </a:r>
            <a:r>
              <a:rPr lang="en-GB" dirty="0" err="1"/>
              <a:t>powoduje</a:t>
            </a:r>
            <a:r>
              <a:rPr lang="en-GB" dirty="0"/>
              <a:t> </a:t>
            </a:r>
            <a:r>
              <a:rPr lang="en-GB" dirty="0" err="1"/>
              <a:t>dodatkowe</a:t>
            </a:r>
            <a:r>
              <a:rPr lang="en-GB" dirty="0"/>
              <a:t> </a:t>
            </a:r>
            <a:r>
              <a:rPr lang="en-GB" dirty="0" err="1"/>
              <a:t>koszta</a:t>
            </a:r>
            <a:r>
              <a:rPr lang="en-GB" dirty="0"/>
              <a:t>.</a:t>
            </a:r>
          </a:p>
        </p:txBody>
      </p:sp>
    </p:spTree>
    <p:extLst>
      <p:ext uri="{BB962C8B-B14F-4D97-AF65-F5344CB8AC3E}">
        <p14:creationId xmlns:p14="http://schemas.microsoft.com/office/powerpoint/2010/main" val="2089517908"/>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5"/>
          <p:cNvSpPr>
            <a:spLocks noGrp="1"/>
          </p:cNvSpPr>
          <p:nvPr>
            <p:ph type="title"/>
          </p:nvPr>
        </p:nvSpPr>
        <p:spPr/>
        <p:txBody>
          <a:bodyPr/>
          <a:lstStyle/>
          <a:p>
            <a:r>
              <a:rPr lang="pl-PL" dirty="0" smtClean="0"/>
              <a:t>kredyty</a:t>
            </a:r>
            <a:endParaRPr lang="pl-PL" dirty="0"/>
          </a:p>
        </p:txBody>
      </p:sp>
      <p:sp>
        <p:nvSpPr>
          <p:cNvPr id="7" name="Symbol zastępczy tekstu 6"/>
          <p:cNvSpPr>
            <a:spLocks noGrp="1"/>
          </p:cNvSpPr>
          <p:nvPr>
            <p:ph type="body" idx="1"/>
          </p:nvPr>
        </p:nvSpPr>
        <p:spPr/>
        <p:txBody>
          <a:bodyPr/>
          <a:lstStyle/>
          <a:p>
            <a:endParaRPr lang="pl-PL"/>
          </a:p>
        </p:txBody>
      </p:sp>
    </p:spTree>
    <p:extLst>
      <p:ext uri="{BB962C8B-B14F-4D97-AF65-F5344CB8AC3E}">
        <p14:creationId xmlns:p14="http://schemas.microsoft.com/office/powerpoint/2010/main" val="3454270142"/>
      </p:ext>
    </p:extLst>
  </p:cSld>
  <p:clrMapOvr>
    <a:masterClrMapping/>
  </p:clrMapOvr>
  <mc:AlternateContent xmlns:mc="http://schemas.openxmlformats.org/markup-compatibility/2006">
    <mc:Choice xmlns:p14="http://schemas.microsoft.com/office/powerpoint/2010/main" Requires="p14">
      <p:transition spd="slow">
        <p14:flythrough/>
      </p:transition>
    </mc:Choice>
    <mc:Fallback>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831200" y="903661"/>
            <a:ext cx="11360800" cy="763600"/>
          </a:xfrm>
          <a:prstGeom prst="rect">
            <a:avLst/>
          </a:prstGeom>
        </p:spPr>
        <p:txBody>
          <a:bodyPr vert="horz" lIns="121900" tIns="121900" rIns="121900" bIns="121900" rtlCol="0" anchor="t" anchorCtr="0">
            <a:noAutofit/>
          </a:bodyPr>
          <a:lstStyle/>
          <a:p>
            <a:r>
              <a:rPr lang="pl-PL" dirty="0" smtClean="0"/>
              <a:t>Na co zwracać uwagę?</a:t>
            </a:r>
            <a:endParaRPr lang="en-GB" dirty="0"/>
          </a:p>
        </p:txBody>
      </p:sp>
      <p:sp>
        <p:nvSpPr>
          <p:cNvPr id="67" name="Shape 67"/>
          <p:cNvSpPr txBox="1">
            <a:spLocks noGrp="1"/>
          </p:cNvSpPr>
          <p:nvPr>
            <p:ph type="body" idx="1"/>
          </p:nvPr>
        </p:nvSpPr>
        <p:spPr>
          <a:xfrm>
            <a:off x="831200" y="1808237"/>
            <a:ext cx="11360800" cy="4555200"/>
          </a:xfrm>
          <a:prstGeom prst="rect">
            <a:avLst/>
          </a:prstGeom>
        </p:spPr>
        <p:txBody>
          <a:bodyPr vert="horz" lIns="121900" tIns="121900" rIns="121900" bIns="121900" rtlCol="0" anchor="t" anchorCtr="0">
            <a:noAutofit/>
          </a:bodyPr>
          <a:lstStyle/>
          <a:p>
            <a:r>
              <a:rPr lang="pl-PL" dirty="0" smtClean="0"/>
              <a:t>LTV (Loan to Value) – stosunek wysokości kredytu do wartości nieruchomości</a:t>
            </a:r>
          </a:p>
          <a:p>
            <a:r>
              <a:rPr lang="pl-PL" dirty="0" smtClean="0"/>
              <a:t>WIBOR (Warsaw Interbank Offer Rate) – stopa pożyczek międzybankowych</a:t>
            </a:r>
          </a:p>
          <a:p>
            <a:r>
              <a:rPr lang="pl-PL" dirty="0" smtClean="0"/>
              <a:t>Marża – zysk banku</a:t>
            </a:r>
          </a:p>
          <a:p>
            <a:r>
              <a:rPr lang="pl-PL" dirty="0" smtClean="0"/>
              <a:t>Prowizja – wartość odciągana z kwoty kredytu</a:t>
            </a:r>
          </a:p>
          <a:p>
            <a:r>
              <a:rPr lang="pl-PL" dirty="0" smtClean="0"/>
              <a:t>RRSO – Rzeczywista Roczna Stopa Oprocentowania to całkowity koszt kredytu,</a:t>
            </a:r>
            <a:br>
              <a:rPr lang="pl-PL" dirty="0" smtClean="0"/>
            </a:br>
            <a:r>
              <a:rPr lang="pl-PL" dirty="0" smtClean="0"/>
              <a:t>	wyrażany jako procent całkowitej kwoty w skali rocznej</a:t>
            </a:r>
          </a:p>
          <a:p>
            <a:r>
              <a:rPr lang="pl-PL" dirty="0" smtClean="0"/>
              <a:t>Tendencja rat</a:t>
            </a:r>
          </a:p>
          <a:p>
            <a:endParaRPr dirty="0"/>
          </a:p>
        </p:txBody>
      </p:sp>
    </p:spTree>
    <p:extLst>
      <p:ext uri="{BB962C8B-B14F-4D97-AF65-F5344CB8AC3E}">
        <p14:creationId xmlns:p14="http://schemas.microsoft.com/office/powerpoint/2010/main" val="486994580"/>
      </p:ext>
    </p:extLst>
  </p:cSld>
  <p:clrMapOvr>
    <a:masterClrMapping/>
  </p:clrMapOvr>
  <p:transition spd="slow">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831200" y="903661"/>
            <a:ext cx="11360800" cy="763600"/>
          </a:xfrm>
          <a:prstGeom prst="rect">
            <a:avLst/>
          </a:prstGeom>
        </p:spPr>
        <p:txBody>
          <a:bodyPr vert="horz" lIns="121900" tIns="121900" rIns="121900" bIns="121900" rtlCol="0" anchor="t" anchorCtr="0">
            <a:noAutofit/>
          </a:bodyPr>
          <a:lstStyle/>
          <a:p>
            <a:r>
              <a:rPr lang="pl-PL" dirty="0" smtClean="0"/>
              <a:t>Prowizja czy marża?</a:t>
            </a:r>
            <a:endParaRPr lang="en-GB" dirty="0"/>
          </a:p>
        </p:txBody>
      </p:sp>
      <p:sp>
        <p:nvSpPr>
          <p:cNvPr id="2" name="Text Placeholder 1"/>
          <p:cNvSpPr>
            <a:spLocks noGrp="1"/>
          </p:cNvSpPr>
          <p:nvPr>
            <p:ph type="body" idx="1"/>
          </p:nvPr>
        </p:nvSpPr>
        <p:spPr/>
        <p:txBody>
          <a:bodyPr/>
          <a:lstStyle/>
          <a:p>
            <a:endParaRPr lang="pl-PL" dirty="0"/>
          </a:p>
        </p:txBody>
      </p:sp>
      <p:graphicFrame>
        <p:nvGraphicFramePr>
          <p:cNvPr id="3" name="Table 2"/>
          <p:cNvGraphicFramePr>
            <a:graphicFrameLocks noGrp="1"/>
          </p:cNvGraphicFramePr>
          <p:nvPr>
            <p:extLst>
              <p:ext uri="{D42A27DB-BD31-4B8C-83A1-F6EECF244321}">
                <p14:modId xmlns:p14="http://schemas.microsoft.com/office/powerpoint/2010/main" val="2129305363"/>
              </p:ext>
            </p:extLst>
          </p:nvPr>
        </p:nvGraphicFramePr>
        <p:xfrm>
          <a:off x="700644" y="2919914"/>
          <a:ext cx="10865921" cy="1360384"/>
        </p:xfrm>
        <a:graphic>
          <a:graphicData uri="http://schemas.openxmlformats.org/drawingml/2006/table">
            <a:tbl>
              <a:tblPr firstRow="1" firstCol="1" bandRow="1">
                <a:tableStyleId>{5C22544A-7EE6-4342-B048-85BDC9FD1C3A}</a:tableStyleId>
              </a:tblPr>
              <a:tblGrid>
                <a:gridCol w="963684"/>
                <a:gridCol w="1102623"/>
                <a:gridCol w="2408866"/>
                <a:gridCol w="3176501"/>
                <a:gridCol w="3214247"/>
              </a:tblGrid>
              <a:tr h="417052">
                <a:tc>
                  <a:txBody>
                    <a:bodyPr/>
                    <a:lstStyle/>
                    <a:p>
                      <a:pPr algn="just">
                        <a:lnSpc>
                          <a:spcPct val="115000"/>
                        </a:lnSpc>
                        <a:spcAft>
                          <a:spcPts val="0"/>
                        </a:spcAft>
                      </a:pPr>
                      <a:r>
                        <a:rPr lang="pl-PL" sz="1800" dirty="0">
                          <a:effectLst/>
                        </a:rPr>
                        <a:t>Marża </a:t>
                      </a:r>
                      <a:endParaRPr lang="pl-PL" sz="2400"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pl-PL" sz="1800">
                          <a:effectLst/>
                        </a:rPr>
                        <a:t>Prowizja</a:t>
                      </a:r>
                      <a:endParaRPr lang="pl-PL" sz="2400">
                        <a:effectLst/>
                        <a:latin typeface="Calibri"/>
                        <a:ea typeface="Calibri"/>
                        <a:cs typeface="Times New Roman"/>
                      </a:endParaRPr>
                    </a:p>
                  </a:txBody>
                  <a:tcPr marL="68580" marR="68580" marT="0" marB="0"/>
                </a:tc>
                <a:tc>
                  <a:txBody>
                    <a:bodyPr/>
                    <a:lstStyle/>
                    <a:p>
                      <a:pPr algn="just">
                        <a:lnSpc>
                          <a:spcPct val="115000"/>
                        </a:lnSpc>
                        <a:spcAft>
                          <a:spcPts val="0"/>
                        </a:spcAft>
                      </a:pPr>
                      <a:r>
                        <a:rPr lang="pl-PL" sz="1800" dirty="0">
                          <a:effectLst/>
                        </a:rPr>
                        <a:t>Rata</a:t>
                      </a:r>
                      <a:endParaRPr lang="pl-PL" sz="2400"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pl-PL" sz="1800">
                          <a:effectLst/>
                        </a:rPr>
                        <a:t>Koszty po 25 latach spłaty</a:t>
                      </a:r>
                      <a:endParaRPr lang="pl-PL" sz="2400">
                        <a:effectLst/>
                        <a:latin typeface="Calibri"/>
                        <a:ea typeface="Calibri"/>
                        <a:cs typeface="Times New Roman"/>
                      </a:endParaRPr>
                    </a:p>
                  </a:txBody>
                  <a:tcPr marL="68580" marR="68580" marT="0" marB="0"/>
                </a:tc>
                <a:tc>
                  <a:txBody>
                    <a:bodyPr/>
                    <a:lstStyle/>
                    <a:p>
                      <a:pPr algn="just">
                        <a:lnSpc>
                          <a:spcPct val="115000"/>
                        </a:lnSpc>
                        <a:spcAft>
                          <a:spcPts val="0"/>
                        </a:spcAft>
                      </a:pPr>
                      <a:r>
                        <a:rPr lang="pl-PL" sz="1800">
                          <a:effectLst/>
                        </a:rPr>
                        <a:t>Koszty po 3 latach spłaty</a:t>
                      </a:r>
                      <a:endParaRPr lang="pl-PL" sz="2400">
                        <a:effectLst/>
                        <a:latin typeface="Calibri"/>
                        <a:ea typeface="Calibri"/>
                        <a:cs typeface="Times New Roman"/>
                      </a:endParaRPr>
                    </a:p>
                  </a:txBody>
                  <a:tcPr marL="68580" marR="68580" marT="0" marB="0"/>
                </a:tc>
              </a:tr>
              <a:tr h="471666">
                <a:tc>
                  <a:txBody>
                    <a:bodyPr/>
                    <a:lstStyle/>
                    <a:p>
                      <a:pPr algn="just">
                        <a:lnSpc>
                          <a:spcPct val="115000"/>
                        </a:lnSpc>
                        <a:spcAft>
                          <a:spcPts val="0"/>
                        </a:spcAft>
                      </a:pPr>
                      <a:r>
                        <a:rPr lang="pl-PL" sz="1800" b="0" dirty="0">
                          <a:solidFill>
                            <a:schemeClr val="tx1"/>
                          </a:solidFill>
                          <a:effectLst/>
                        </a:rPr>
                        <a:t>1,87</a:t>
                      </a:r>
                      <a:endParaRPr lang="pl-PL" sz="1800" b="0" dirty="0">
                        <a:solidFill>
                          <a:schemeClr val="tx1"/>
                        </a:solidFill>
                        <a:effectLst/>
                        <a:latin typeface="Calibri"/>
                        <a:ea typeface="Calibri"/>
                        <a:cs typeface="Times New Roman"/>
                      </a:endParaRPr>
                    </a:p>
                  </a:txBody>
                  <a:tcPr marL="68580" marR="68580" marT="0" marB="0">
                    <a:solidFill>
                      <a:schemeClr val="bg2"/>
                    </a:solidFill>
                  </a:tcPr>
                </a:tc>
                <a:tc>
                  <a:txBody>
                    <a:bodyPr/>
                    <a:lstStyle/>
                    <a:p>
                      <a:pPr algn="just">
                        <a:lnSpc>
                          <a:spcPct val="115000"/>
                        </a:lnSpc>
                        <a:spcAft>
                          <a:spcPts val="0"/>
                        </a:spcAft>
                      </a:pPr>
                      <a:r>
                        <a:rPr lang="pl-PL" sz="1800" dirty="0">
                          <a:effectLst/>
                        </a:rPr>
                        <a:t>0%</a:t>
                      </a:r>
                      <a:endParaRPr lang="pl-PL" sz="1800"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pl-PL" sz="1800" dirty="0">
                          <a:effectLst/>
                        </a:rPr>
                        <a:t>1 283,00 zł</a:t>
                      </a:r>
                      <a:endParaRPr lang="pl-PL" sz="1800"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pl-PL" sz="1800">
                          <a:effectLst/>
                        </a:rPr>
                        <a:t>134 782,00 zł</a:t>
                      </a:r>
                      <a:endParaRPr lang="pl-PL" sz="1800">
                        <a:effectLst/>
                        <a:latin typeface="Calibri"/>
                        <a:ea typeface="Calibri"/>
                        <a:cs typeface="Times New Roman"/>
                      </a:endParaRPr>
                    </a:p>
                  </a:txBody>
                  <a:tcPr marL="68580" marR="68580" marT="0" marB="0"/>
                </a:tc>
                <a:tc>
                  <a:txBody>
                    <a:bodyPr/>
                    <a:lstStyle/>
                    <a:p>
                      <a:pPr algn="just">
                        <a:lnSpc>
                          <a:spcPct val="115000"/>
                        </a:lnSpc>
                        <a:spcAft>
                          <a:spcPts val="0"/>
                        </a:spcAft>
                      </a:pPr>
                      <a:r>
                        <a:rPr lang="pl-PL" sz="1800">
                          <a:effectLst/>
                        </a:rPr>
                        <a:t>26 949,00 zł</a:t>
                      </a:r>
                      <a:endParaRPr lang="pl-PL" sz="1800">
                        <a:effectLst/>
                        <a:latin typeface="Calibri"/>
                        <a:ea typeface="Calibri"/>
                        <a:cs typeface="Times New Roman"/>
                      </a:endParaRPr>
                    </a:p>
                  </a:txBody>
                  <a:tcPr marL="68580" marR="68580" marT="0" marB="0"/>
                </a:tc>
              </a:tr>
              <a:tr h="471666">
                <a:tc>
                  <a:txBody>
                    <a:bodyPr/>
                    <a:lstStyle/>
                    <a:p>
                      <a:pPr algn="just">
                        <a:lnSpc>
                          <a:spcPct val="115000"/>
                        </a:lnSpc>
                        <a:spcAft>
                          <a:spcPts val="0"/>
                        </a:spcAft>
                      </a:pPr>
                      <a:r>
                        <a:rPr lang="pl-PL" sz="1800" b="0" dirty="0">
                          <a:solidFill>
                            <a:schemeClr val="tx1"/>
                          </a:solidFill>
                          <a:effectLst/>
                        </a:rPr>
                        <a:t>1,57</a:t>
                      </a:r>
                      <a:endParaRPr lang="pl-PL" sz="1800" b="0" dirty="0">
                        <a:solidFill>
                          <a:schemeClr val="tx1"/>
                        </a:solidFill>
                        <a:effectLst/>
                        <a:latin typeface="Calibri"/>
                        <a:ea typeface="Calibri"/>
                        <a:cs typeface="Times New Roman"/>
                      </a:endParaRPr>
                    </a:p>
                  </a:txBody>
                  <a:tcPr marL="68580" marR="68580" marT="0" marB="0">
                    <a:solidFill>
                      <a:schemeClr val="accent5">
                        <a:lumMod val="20000"/>
                        <a:lumOff val="80000"/>
                      </a:schemeClr>
                    </a:solidFill>
                  </a:tcPr>
                </a:tc>
                <a:tc>
                  <a:txBody>
                    <a:bodyPr/>
                    <a:lstStyle/>
                    <a:p>
                      <a:pPr algn="just">
                        <a:lnSpc>
                          <a:spcPct val="115000"/>
                        </a:lnSpc>
                        <a:spcAft>
                          <a:spcPts val="0"/>
                        </a:spcAft>
                      </a:pPr>
                      <a:r>
                        <a:rPr lang="pl-PL" sz="1800" dirty="0">
                          <a:effectLst/>
                        </a:rPr>
                        <a:t>2%</a:t>
                      </a:r>
                      <a:endParaRPr lang="pl-PL" sz="1800"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pl-PL" sz="1800">
                          <a:effectLst/>
                        </a:rPr>
                        <a:t>1 242,00 zł</a:t>
                      </a:r>
                      <a:endParaRPr lang="pl-PL" sz="1800">
                        <a:effectLst/>
                        <a:latin typeface="Calibri"/>
                        <a:ea typeface="Calibri"/>
                        <a:cs typeface="Times New Roman"/>
                      </a:endParaRPr>
                    </a:p>
                  </a:txBody>
                  <a:tcPr marL="68580" marR="68580" marT="0" marB="0"/>
                </a:tc>
                <a:tc>
                  <a:txBody>
                    <a:bodyPr/>
                    <a:lstStyle/>
                    <a:p>
                      <a:pPr algn="just">
                        <a:lnSpc>
                          <a:spcPct val="115000"/>
                        </a:lnSpc>
                        <a:spcAft>
                          <a:spcPts val="0"/>
                        </a:spcAft>
                      </a:pPr>
                      <a:r>
                        <a:rPr lang="pl-PL" sz="1800">
                          <a:effectLst/>
                        </a:rPr>
                        <a:t>127 658,00 zł</a:t>
                      </a:r>
                      <a:endParaRPr lang="pl-PL" sz="1800">
                        <a:effectLst/>
                        <a:latin typeface="Calibri"/>
                        <a:ea typeface="Calibri"/>
                        <a:cs typeface="Times New Roman"/>
                      </a:endParaRPr>
                    </a:p>
                  </a:txBody>
                  <a:tcPr marL="68580" marR="68580" marT="0" marB="0"/>
                </a:tc>
                <a:tc>
                  <a:txBody>
                    <a:bodyPr/>
                    <a:lstStyle/>
                    <a:p>
                      <a:pPr algn="just">
                        <a:lnSpc>
                          <a:spcPct val="115000"/>
                        </a:lnSpc>
                        <a:spcAft>
                          <a:spcPts val="0"/>
                        </a:spcAft>
                      </a:pPr>
                      <a:r>
                        <a:rPr lang="pl-PL" sz="1800" dirty="0">
                          <a:effectLst/>
                        </a:rPr>
                        <a:t>29 743,00 zł</a:t>
                      </a:r>
                      <a:endParaRPr lang="pl-PL" sz="1800" dirty="0">
                        <a:effectLst/>
                        <a:latin typeface="Calibri"/>
                        <a:ea typeface="Calibri"/>
                        <a:cs typeface="Times New Roman"/>
                      </a:endParaRPr>
                    </a:p>
                  </a:txBody>
                  <a:tcPr marL="68580" marR="68580" marT="0" marB="0"/>
                </a:tc>
              </a:tr>
            </a:tbl>
          </a:graphicData>
        </a:graphic>
      </p:graphicFrame>
      <p:sp>
        <p:nvSpPr>
          <p:cNvPr id="4" name="Rectangle 1"/>
          <p:cNvSpPr>
            <a:spLocks noChangeArrowheads="1"/>
          </p:cNvSpPr>
          <p:nvPr/>
        </p:nvSpPr>
        <p:spPr bwMode="auto">
          <a:xfrm>
            <a:off x="2959100" y="39290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www.totalmoney.pl</a:t>
            </a:r>
            <a:endParaRPr kumimoji="0" lang="pl-PL"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361501772"/>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3088939999"/>
              </p:ext>
            </p:extLst>
          </p:nvPr>
        </p:nvGraphicFramePr>
        <p:xfrm>
          <a:off x="838201" y="365129"/>
          <a:ext cx="10515601" cy="5876014"/>
        </p:xfrm>
        <a:graphic>
          <a:graphicData uri="http://schemas.openxmlformats.org/drawingml/2006/table">
            <a:tbl>
              <a:tblPr firstRow="1" firstCol="1" bandRow="1">
                <a:tableStyleId>{5C22544A-7EE6-4342-B048-85BDC9FD1C3A}</a:tableStyleId>
              </a:tblPr>
              <a:tblGrid>
                <a:gridCol w="4072209"/>
                <a:gridCol w="6181337"/>
                <a:gridCol w="262055"/>
              </a:tblGrid>
              <a:tr h="591545">
                <a:tc gridSpan="3">
                  <a:txBody>
                    <a:bodyPr/>
                    <a:lstStyle/>
                    <a:p>
                      <a:pPr algn="ctr">
                        <a:lnSpc>
                          <a:spcPct val="107000"/>
                        </a:lnSpc>
                        <a:spcAft>
                          <a:spcPts val="0"/>
                        </a:spcAft>
                      </a:pPr>
                      <a:r>
                        <a:rPr lang="pl-PL" sz="2800" dirty="0">
                          <a:effectLst/>
                        </a:rPr>
                        <a:t>LOKATA MOBILNA - KWOTA MAKSYMALNA 20 000 ZŁ</a:t>
                      </a:r>
                      <a:endParaRPr lang="pl-PL"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591545">
                <a:tc gridSpan="3">
                  <a:txBody>
                    <a:bodyPr/>
                    <a:lstStyle/>
                    <a:p>
                      <a:pPr algn="ctr">
                        <a:lnSpc>
                          <a:spcPct val="107000"/>
                        </a:lnSpc>
                        <a:spcAft>
                          <a:spcPts val="0"/>
                        </a:spcAft>
                      </a:pPr>
                      <a:r>
                        <a:rPr lang="pl-PL" sz="2800" dirty="0">
                          <a:effectLst/>
                        </a:rPr>
                        <a:t>Kapitalizacja po 4 miesiącach</a:t>
                      </a:r>
                      <a:endParaRPr lang="pl-PL"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591545">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91545">
                <a:tc>
                  <a:txBody>
                    <a:bodyPr/>
                    <a:lstStyle/>
                    <a:p>
                      <a:pPr>
                        <a:lnSpc>
                          <a:spcPct val="107000"/>
                        </a:lnSpc>
                        <a:spcAft>
                          <a:spcPts val="0"/>
                        </a:spcAft>
                      </a:pPr>
                      <a:r>
                        <a:rPr lang="pl-PL" sz="2800" dirty="0">
                          <a:effectLst/>
                        </a:rPr>
                        <a:t>Wkład początkowy</a:t>
                      </a:r>
                      <a:endParaRPr lang="pl-PL"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2800">
                          <a:effectLst/>
                        </a:rPr>
                        <a:t>Oprocentowanie w skali roku</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71827">
                <a:tc>
                  <a:txBody>
                    <a:bodyPr/>
                    <a:lstStyle/>
                    <a:p>
                      <a:pPr algn="r">
                        <a:lnSpc>
                          <a:spcPct val="107000"/>
                        </a:lnSpc>
                        <a:spcAft>
                          <a:spcPts val="0"/>
                        </a:spcAft>
                      </a:pPr>
                      <a:r>
                        <a:rPr lang="pl-PL" sz="2800">
                          <a:effectLst/>
                        </a:rPr>
                        <a:t>20 000,00 zł</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2800">
                          <a:effectLst/>
                        </a:rPr>
                        <a:t>2,50%</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91545">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91545">
                <a:tc>
                  <a:txBody>
                    <a:bodyPr/>
                    <a:lstStyle/>
                    <a:p>
                      <a:pPr>
                        <a:lnSpc>
                          <a:spcPct val="107000"/>
                        </a:lnSpc>
                        <a:spcAft>
                          <a:spcPts val="0"/>
                        </a:spcAft>
                      </a:pPr>
                      <a:r>
                        <a:rPr lang="pl-PL" sz="2800">
                          <a:effectLst/>
                        </a:rPr>
                        <a:t>Okresy kapitalizacji</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2800">
                          <a:effectLst/>
                        </a:rPr>
                        <a:t>Aktualne saldo lokaty</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71827">
                <a:tc>
                  <a:txBody>
                    <a:bodyPr/>
                    <a:lstStyle/>
                    <a:p>
                      <a:pPr algn="r">
                        <a:lnSpc>
                          <a:spcPct val="107000"/>
                        </a:lnSpc>
                        <a:spcAft>
                          <a:spcPts val="0"/>
                        </a:spcAft>
                      </a:pPr>
                      <a:r>
                        <a:rPr lang="pl-PL" sz="2800">
                          <a:effectLst/>
                        </a:rPr>
                        <a:t>1</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2800">
                          <a:effectLst/>
                        </a:rPr>
                        <a:t>20 166,67 zł</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91545">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91545">
                <a:tc>
                  <a:txBody>
                    <a:bodyPr/>
                    <a:lstStyle/>
                    <a:p>
                      <a:pPr>
                        <a:lnSpc>
                          <a:spcPct val="107000"/>
                        </a:lnSpc>
                        <a:spcAft>
                          <a:spcPts val="0"/>
                        </a:spcAft>
                      </a:pPr>
                      <a:r>
                        <a:rPr lang="pl-PL" sz="2800">
                          <a:effectLst/>
                        </a:rPr>
                        <a:t>Odsetki</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2800">
                          <a:effectLst/>
                        </a:rPr>
                        <a:t>166,67 zł</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dirty="0">
                        <a:effectLst/>
                        <a:latin typeface="Calibri" panose="020F0502020204030204" pitchFamily="34" charset="0"/>
                        <a:cs typeface="Times New Roman" panose="02020603050405020304" pitchFamily="18" charset="0"/>
                      </a:endParaRPr>
                    </a:p>
                  </a:txBody>
                  <a:tcPr marL="44451" marR="44451" marT="0" marB="0" anchor="b"/>
                </a:tc>
              </a:tr>
            </a:tbl>
          </a:graphicData>
        </a:graphic>
      </p:graphicFrame>
    </p:spTree>
    <p:extLst>
      <p:ext uri="{BB962C8B-B14F-4D97-AF65-F5344CB8AC3E}">
        <p14:creationId xmlns:p14="http://schemas.microsoft.com/office/powerpoint/2010/main" val="3405252546"/>
      </p:ext>
    </p:extLst>
  </p:cSld>
  <p:clrMapOvr>
    <a:masterClrMapping/>
  </p:clrMapOvr>
  <p:transition spd="slow">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831200" y="903661"/>
            <a:ext cx="11360800" cy="763600"/>
          </a:xfrm>
          <a:prstGeom prst="rect">
            <a:avLst/>
          </a:prstGeom>
        </p:spPr>
        <p:txBody>
          <a:bodyPr vert="horz" lIns="121900" tIns="121900" rIns="121900" bIns="121900" rtlCol="0" anchor="t" anchorCtr="0">
            <a:noAutofit/>
          </a:bodyPr>
          <a:lstStyle/>
          <a:p>
            <a:r>
              <a:rPr lang="pl-PL" dirty="0" smtClean="0"/>
              <a:t>KREDyty gotówkowe</a:t>
            </a:r>
            <a:endParaRPr lang="en-GB" dirty="0"/>
          </a:p>
        </p:txBody>
      </p:sp>
      <p:sp>
        <p:nvSpPr>
          <p:cNvPr id="4" name="Text Placeholder 1"/>
          <p:cNvSpPr txBox="1">
            <a:spLocks/>
          </p:cNvSpPr>
          <p:nvPr/>
        </p:nvSpPr>
        <p:spPr>
          <a:xfrm>
            <a:off x="580570" y="1962065"/>
            <a:ext cx="11161487" cy="4572001"/>
          </a:xfrm>
          <a:prstGeom prst="rect">
            <a:avLst/>
          </a:prstGeom>
        </p:spPr>
        <p:txBody>
          <a:bodyPr vert="horz" lIns="91425" tIns="91425" rIns="91425" bIns="91425" numCol="2" rtlCol="0" anchor="t" anchorCtr="0">
            <a:normAutofit/>
          </a:bodyPr>
          <a:lstStyle>
            <a:lvl1pPr marL="91440" lvl="0" indent="-91440" algn="l" defTabSz="914400" rtl="0" eaLnBrk="1" latinLnBrk="0" hangingPunct="1">
              <a:lnSpc>
                <a:spcPct val="90000"/>
              </a:lnSpc>
              <a:spcBef>
                <a:spcPts val="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lvl="1" indent="-137160" algn="l" defTabSz="914400" rtl="0" eaLnBrk="1" latinLnBrk="0" hangingPunct="1">
              <a:lnSpc>
                <a:spcPct val="90000"/>
              </a:lnSpc>
              <a:spcBef>
                <a:spcPts val="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lvl="2" indent="-137160" algn="l" defTabSz="914400" rtl="0" eaLnBrk="1" latinLnBrk="0" hangingPunct="1">
              <a:lnSpc>
                <a:spcPct val="90000"/>
              </a:lnSpc>
              <a:spcBef>
                <a:spcPts val="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lvl="3" indent="-137160" algn="l" defTabSz="914400" rtl="0" eaLnBrk="1" latinLnBrk="0" hangingPunct="1">
              <a:lnSpc>
                <a:spcPct val="90000"/>
              </a:lnSpc>
              <a:spcBef>
                <a:spcPts val="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lvl="4" indent="-137160" algn="l" defTabSz="914400" rtl="0" eaLnBrk="1" latinLnBrk="0" hangingPunct="1">
              <a:lnSpc>
                <a:spcPct val="90000"/>
              </a:lnSpc>
              <a:spcBef>
                <a:spcPts val="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lvl="5" indent="-137160" algn="l" defTabSz="914400" rtl="0" eaLnBrk="1" latinLnBrk="0" hangingPunct="1">
              <a:lnSpc>
                <a:spcPct val="90000"/>
              </a:lnSpc>
              <a:spcBef>
                <a:spcPts val="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lvl="6" indent="-137160" algn="l" defTabSz="914400" rtl="0" eaLnBrk="1" latinLnBrk="0" hangingPunct="1">
              <a:lnSpc>
                <a:spcPct val="90000"/>
              </a:lnSpc>
              <a:spcBef>
                <a:spcPts val="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lvl="7" indent="-137160" algn="l" defTabSz="914400" rtl="0" eaLnBrk="1" latinLnBrk="0" hangingPunct="1">
              <a:lnSpc>
                <a:spcPct val="90000"/>
              </a:lnSpc>
              <a:spcBef>
                <a:spcPts val="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lvl="8" indent="-137160" algn="l" defTabSz="914400" rtl="0" eaLnBrk="1" latinLnBrk="0" hangingPunct="1">
              <a:lnSpc>
                <a:spcPct val="90000"/>
              </a:lnSpc>
              <a:spcBef>
                <a:spcPts val="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pl-PL" sz="1500" b="1" dirty="0"/>
              <a:t>Kredyt na EKOREMONT</a:t>
            </a:r>
          </a:p>
          <a:p>
            <a:endParaRPr lang="pl-PL" sz="1500" b="1" dirty="0"/>
          </a:p>
          <a:p>
            <a:pPr marL="0" indent="0">
              <a:buNone/>
            </a:pPr>
            <a:r>
              <a:rPr lang="pl-PL" sz="1500" dirty="0"/>
              <a:t> -Przeznaczony na przedsięwzięcia energooszczędne		</a:t>
            </a:r>
            <a:br>
              <a:rPr lang="pl-PL" sz="1500" dirty="0"/>
            </a:br>
            <a:r>
              <a:rPr lang="pl-PL" sz="1500" dirty="0" smtClean="0"/>
              <a:t> -</a:t>
            </a:r>
            <a:r>
              <a:rPr lang="pl-PL" sz="1500" dirty="0"/>
              <a:t>Prowizja 6,99%, min. 50 zł </a:t>
            </a:r>
          </a:p>
          <a:p>
            <a:pPr marL="0" indent="0">
              <a:buNone/>
            </a:pPr>
            <a:r>
              <a:rPr lang="pl-PL" sz="1500" dirty="0" smtClean="0"/>
              <a:t> -</a:t>
            </a:r>
            <a:r>
              <a:rPr lang="pl-PL" sz="1500" dirty="0"/>
              <a:t>Od 1 000 zł do 20-krotności zarobków netto / 150 000 zł	</a:t>
            </a:r>
            <a:br>
              <a:rPr lang="pl-PL" sz="1500" dirty="0"/>
            </a:br>
            <a:r>
              <a:rPr lang="pl-PL" sz="1500" dirty="0" smtClean="0"/>
              <a:t> -Okres </a:t>
            </a:r>
            <a:r>
              <a:rPr lang="pl-PL" sz="1500" dirty="0"/>
              <a:t>kredytowania:	</a:t>
            </a:r>
            <a:br>
              <a:rPr lang="pl-PL" sz="1500" dirty="0"/>
            </a:br>
            <a:r>
              <a:rPr lang="pl-PL" sz="1500" dirty="0"/>
              <a:t>	&lt;20 000 zł		</a:t>
            </a:r>
            <a:r>
              <a:rPr lang="pl-PL" sz="1500" dirty="0" smtClean="0"/>
              <a:t>	do </a:t>
            </a:r>
            <a:r>
              <a:rPr lang="pl-PL" sz="1500" dirty="0"/>
              <a:t>72 miesięcy</a:t>
            </a:r>
          </a:p>
          <a:p>
            <a:r>
              <a:rPr lang="pl-PL" sz="1500" dirty="0"/>
              <a:t>	≥20 000 zł		</a:t>
            </a:r>
            <a:r>
              <a:rPr lang="pl-PL" sz="1500" dirty="0" smtClean="0"/>
              <a:t>	do </a:t>
            </a:r>
            <a:r>
              <a:rPr lang="pl-PL" sz="1500" dirty="0"/>
              <a:t>120 </a:t>
            </a:r>
            <a:r>
              <a:rPr lang="pl-PL" sz="1500" dirty="0" smtClean="0"/>
              <a:t>miesięcy</a:t>
            </a:r>
            <a:r>
              <a:rPr lang="pl-PL" sz="1500" dirty="0"/>
              <a:t/>
            </a:r>
            <a:br>
              <a:rPr lang="pl-PL" sz="1500" dirty="0"/>
            </a:br>
            <a:r>
              <a:rPr lang="pl-PL" sz="1500" dirty="0" smtClean="0"/>
              <a:t>-Oprocentowanie</a:t>
            </a:r>
            <a:r>
              <a:rPr lang="pl-PL" sz="1500" dirty="0"/>
              <a:t>:</a:t>
            </a:r>
            <a:br>
              <a:rPr lang="pl-PL" sz="1500" dirty="0"/>
            </a:br>
            <a:r>
              <a:rPr lang="pl-PL" sz="1500" dirty="0"/>
              <a:t>	</a:t>
            </a:r>
            <a:r>
              <a:rPr lang="pl-PL" sz="1500" dirty="0" smtClean="0"/>
              <a:t>≤</a:t>
            </a:r>
            <a:r>
              <a:rPr lang="pl-PL" sz="1500" dirty="0"/>
              <a:t>15 000 zł		</a:t>
            </a:r>
            <a:r>
              <a:rPr lang="pl-PL" sz="1500" dirty="0" smtClean="0"/>
              <a:t>	10,00</a:t>
            </a:r>
            <a:r>
              <a:rPr lang="pl-PL" sz="1500" dirty="0"/>
              <a:t>%</a:t>
            </a:r>
            <a:br>
              <a:rPr lang="pl-PL" sz="1500" dirty="0"/>
            </a:br>
            <a:r>
              <a:rPr lang="pl-PL" sz="1500" dirty="0"/>
              <a:t>	</a:t>
            </a:r>
            <a:r>
              <a:rPr lang="pl-PL" sz="1500" dirty="0" smtClean="0"/>
              <a:t>15</a:t>
            </a:r>
            <a:r>
              <a:rPr lang="pl-PL" sz="1500" dirty="0"/>
              <a:t> 001 zł – 19 999 zł </a:t>
            </a:r>
            <a:r>
              <a:rPr lang="pl-PL" sz="1500" dirty="0" smtClean="0"/>
              <a:t>	</a:t>
            </a:r>
            <a:r>
              <a:rPr lang="pl-PL" sz="1500" dirty="0"/>
              <a:t>	</a:t>
            </a:r>
            <a:r>
              <a:rPr lang="pl-PL" sz="1500" dirty="0" smtClean="0"/>
              <a:t>4,99</a:t>
            </a:r>
            <a:r>
              <a:rPr lang="pl-PL" sz="1500" dirty="0"/>
              <a:t>% - 10,00%</a:t>
            </a:r>
            <a:br>
              <a:rPr lang="pl-PL" sz="1500" dirty="0"/>
            </a:br>
            <a:r>
              <a:rPr lang="pl-PL" sz="1500" dirty="0"/>
              <a:t>	</a:t>
            </a:r>
            <a:r>
              <a:rPr lang="pl-PL" sz="1500" dirty="0" smtClean="0"/>
              <a:t>≥</a:t>
            </a:r>
            <a:r>
              <a:rPr lang="pl-PL" sz="1500" dirty="0"/>
              <a:t>20 000 zł</a:t>
            </a:r>
            <a:br>
              <a:rPr lang="pl-PL" sz="1500" dirty="0"/>
            </a:br>
            <a:r>
              <a:rPr lang="pl-PL" sz="1500" dirty="0"/>
              <a:t>		≤72 miesięcy	</a:t>
            </a:r>
            <a:r>
              <a:rPr lang="pl-PL" sz="1500" dirty="0" smtClean="0"/>
              <a:t>4,99</a:t>
            </a:r>
            <a:r>
              <a:rPr lang="pl-PL" sz="1500" dirty="0"/>
              <a:t>% - 10,00%</a:t>
            </a:r>
          </a:p>
          <a:p>
            <a:r>
              <a:rPr lang="pl-PL" sz="1500" dirty="0"/>
              <a:t>		&gt;72 miesięcy	</a:t>
            </a:r>
            <a:r>
              <a:rPr lang="pl-PL" sz="1500" dirty="0" smtClean="0"/>
              <a:t>7,99</a:t>
            </a:r>
            <a:r>
              <a:rPr lang="pl-PL" sz="1500" dirty="0"/>
              <a:t>% - 10,00%</a:t>
            </a:r>
          </a:p>
          <a:p>
            <a:r>
              <a:rPr lang="pl-PL" sz="1500" dirty="0" smtClean="0"/>
              <a:t>-RRSO </a:t>
            </a:r>
            <a:r>
              <a:rPr lang="pl-PL" sz="1500" dirty="0"/>
              <a:t>26,49</a:t>
            </a:r>
            <a:r>
              <a:rPr lang="pl-PL" sz="1500" dirty="0" smtClean="0"/>
              <a:t>%</a:t>
            </a:r>
          </a:p>
          <a:p>
            <a:endParaRPr lang="pl-PL" sz="1500" dirty="0"/>
          </a:p>
          <a:p>
            <a:endParaRPr lang="pl-PL" sz="1500" dirty="0" smtClean="0"/>
          </a:p>
          <a:p>
            <a:endParaRPr lang="pl-PL" sz="1500" dirty="0"/>
          </a:p>
          <a:p>
            <a:endParaRPr lang="pl-PL" sz="1500" dirty="0" smtClean="0"/>
          </a:p>
          <a:p>
            <a:pPr marL="0" indent="0">
              <a:buNone/>
            </a:pPr>
            <a:r>
              <a:rPr lang="pl-PL" sz="1500" b="1" dirty="0"/>
              <a:t>Szybki kredyt gotówkowy</a:t>
            </a:r>
          </a:p>
          <a:p>
            <a:pPr marL="0" indent="0">
              <a:buNone/>
            </a:pPr>
            <a:endParaRPr lang="pl-PL" sz="1500" dirty="0"/>
          </a:p>
          <a:p>
            <a:pPr marL="0" indent="0">
              <a:buNone/>
            </a:pPr>
            <a:r>
              <a:rPr lang="pl-PL" sz="1500" dirty="0"/>
              <a:t>-Dowolne przeznaczenie 	</a:t>
            </a:r>
            <a:br>
              <a:rPr lang="pl-PL" sz="1500" dirty="0"/>
            </a:br>
            <a:r>
              <a:rPr lang="pl-PL" sz="1500" dirty="0"/>
              <a:t>-Prowizja 9,99%, min. 50 zł </a:t>
            </a:r>
          </a:p>
          <a:p>
            <a:pPr marL="0" indent="0">
              <a:buNone/>
            </a:pPr>
            <a:r>
              <a:rPr lang="pl-PL" sz="1500" dirty="0"/>
              <a:t>-Od 1 000 zł do 20-krotności zarobków netto / 150 000 zł	</a:t>
            </a:r>
            <a:br>
              <a:rPr lang="pl-PL" sz="1500" dirty="0"/>
            </a:br>
            <a:r>
              <a:rPr lang="pl-PL" sz="1500" dirty="0" smtClean="0"/>
              <a:t>-Okres </a:t>
            </a:r>
            <a:r>
              <a:rPr lang="pl-PL" sz="1500" dirty="0"/>
              <a:t>kredytowania:	</a:t>
            </a:r>
            <a:br>
              <a:rPr lang="pl-PL" sz="1500" dirty="0"/>
            </a:br>
            <a:r>
              <a:rPr lang="pl-PL" sz="1500" dirty="0"/>
              <a:t>	&lt;20 000 zł			do 72 miesięcy</a:t>
            </a:r>
          </a:p>
          <a:p>
            <a:pPr marL="0" indent="0">
              <a:buNone/>
            </a:pPr>
            <a:r>
              <a:rPr lang="pl-PL" sz="1500" dirty="0"/>
              <a:t>	≥20 000 zł			do 120 miesięcy	</a:t>
            </a:r>
            <a:br>
              <a:rPr lang="pl-PL" sz="1500" dirty="0"/>
            </a:br>
            <a:r>
              <a:rPr lang="pl-PL" sz="1500" dirty="0" smtClean="0"/>
              <a:t>-Oprocentowanie</a:t>
            </a:r>
            <a:r>
              <a:rPr lang="pl-PL" sz="1500" dirty="0"/>
              <a:t>:</a:t>
            </a:r>
            <a:br>
              <a:rPr lang="pl-PL" sz="1500" dirty="0"/>
            </a:br>
            <a:r>
              <a:rPr lang="pl-PL" sz="1500" dirty="0"/>
              <a:t>	≤15 000 zł			10,00%</a:t>
            </a:r>
            <a:br>
              <a:rPr lang="pl-PL" sz="1500" dirty="0"/>
            </a:br>
            <a:r>
              <a:rPr lang="pl-PL" sz="1500" dirty="0"/>
              <a:t>	15 001 zł – 19 999 zł 		4,99% - 10,00%</a:t>
            </a:r>
            <a:br>
              <a:rPr lang="pl-PL" sz="1500" dirty="0"/>
            </a:br>
            <a:r>
              <a:rPr lang="pl-PL" sz="1500" dirty="0"/>
              <a:t>	≥20 000 </a:t>
            </a:r>
            <a:r>
              <a:rPr lang="pl-PL" sz="1500" dirty="0" smtClean="0"/>
              <a:t>zł</a:t>
            </a:r>
            <a:br>
              <a:rPr lang="pl-PL" sz="1500" dirty="0" smtClean="0"/>
            </a:br>
            <a:r>
              <a:rPr lang="pl-PL" sz="1500" dirty="0"/>
              <a:t>		≤72 miesięcy	</a:t>
            </a:r>
            <a:r>
              <a:rPr lang="pl-PL" sz="1500" dirty="0" smtClean="0"/>
              <a:t>4,99</a:t>
            </a:r>
            <a:r>
              <a:rPr lang="pl-PL" sz="1500" dirty="0"/>
              <a:t>% - 10,00%</a:t>
            </a:r>
          </a:p>
          <a:p>
            <a:pPr marL="0" indent="0">
              <a:buNone/>
            </a:pPr>
            <a:r>
              <a:rPr lang="pl-PL" sz="1500" dirty="0"/>
              <a:t>		&gt;72 miesięcy	</a:t>
            </a:r>
            <a:r>
              <a:rPr lang="pl-PL" sz="1500" dirty="0" smtClean="0"/>
              <a:t>7,99</a:t>
            </a:r>
            <a:r>
              <a:rPr lang="pl-PL" sz="1500" dirty="0"/>
              <a:t>% - 10,00%</a:t>
            </a:r>
          </a:p>
          <a:p>
            <a:pPr marL="0" indent="0">
              <a:buNone/>
            </a:pPr>
            <a:r>
              <a:rPr lang="pl-PL" sz="1500" dirty="0" smtClean="0"/>
              <a:t>-RRSO </a:t>
            </a:r>
            <a:r>
              <a:rPr lang="pl-PL" sz="1500" dirty="0"/>
              <a:t>28,74%</a:t>
            </a:r>
          </a:p>
          <a:p>
            <a:pPr marL="0" indent="0">
              <a:buNone/>
            </a:pPr>
            <a:endParaRPr lang="pl-PL" sz="1500" dirty="0"/>
          </a:p>
          <a:p>
            <a:pPr marL="0" indent="0">
              <a:buNone/>
            </a:pPr>
            <a:endParaRPr lang="pl-PL" sz="1500" dirty="0"/>
          </a:p>
        </p:txBody>
      </p:sp>
    </p:spTree>
    <p:extLst>
      <p:ext uri="{BB962C8B-B14F-4D97-AF65-F5344CB8AC3E}">
        <p14:creationId xmlns:p14="http://schemas.microsoft.com/office/powerpoint/2010/main" val="1701901101"/>
      </p:ext>
    </p:extLst>
  </p:cSld>
  <p:clrMapOvr>
    <a:masterClrMapping/>
  </p:clrMapOvr>
  <p:transition spd="slow">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831200" y="903661"/>
            <a:ext cx="11360800" cy="763600"/>
          </a:xfrm>
          <a:prstGeom prst="rect">
            <a:avLst/>
          </a:prstGeom>
        </p:spPr>
        <p:txBody>
          <a:bodyPr vert="horz" lIns="121900" tIns="121900" rIns="121900" bIns="121900" rtlCol="0" anchor="t" anchorCtr="0">
            <a:noAutofit/>
          </a:bodyPr>
          <a:lstStyle/>
          <a:p>
            <a:r>
              <a:rPr lang="pl-PL" dirty="0" smtClean="0"/>
              <a:t>KREDyty HIPOTECZNE</a:t>
            </a:r>
            <a:endParaRPr lang="en-GB" dirty="0"/>
          </a:p>
        </p:txBody>
      </p:sp>
      <p:sp>
        <p:nvSpPr>
          <p:cNvPr id="4" name="Text Placeholder 1"/>
          <p:cNvSpPr txBox="1">
            <a:spLocks/>
          </p:cNvSpPr>
          <p:nvPr/>
        </p:nvSpPr>
        <p:spPr>
          <a:xfrm>
            <a:off x="580570" y="2571665"/>
            <a:ext cx="11277601" cy="4572001"/>
          </a:xfrm>
          <a:prstGeom prst="rect">
            <a:avLst/>
          </a:prstGeom>
        </p:spPr>
        <p:txBody>
          <a:bodyPr vert="horz" lIns="91425" tIns="91425" rIns="91425" bIns="91425" numCol="2" rtlCol="0" anchor="t" anchorCtr="0">
            <a:normAutofit/>
          </a:bodyPr>
          <a:lstStyle>
            <a:lvl1pPr marL="91440" lvl="0" indent="-91440" algn="l" defTabSz="914400" rtl="0" eaLnBrk="1" latinLnBrk="0" hangingPunct="1">
              <a:lnSpc>
                <a:spcPct val="90000"/>
              </a:lnSpc>
              <a:spcBef>
                <a:spcPts val="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lvl="1" indent="-137160" algn="l" defTabSz="914400" rtl="0" eaLnBrk="1" latinLnBrk="0" hangingPunct="1">
              <a:lnSpc>
                <a:spcPct val="90000"/>
              </a:lnSpc>
              <a:spcBef>
                <a:spcPts val="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lvl="2" indent="-137160" algn="l" defTabSz="914400" rtl="0" eaLnBrk="1" latinLnBrk="0" hangingPunct="1">
              <a:lnSpc>
                <a:spcPct val="90000"/>
              </a:lnSpc>
              <a:spcBef>
                <a:spcPts val="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lvl="3" indent="-137160" algn="l" defTabSz="914400" rtl="0" eaLnBrk="1" latinLnBrk="0" hangingPunct="1">
              <a:lnSpc>
                <a:spcPct val="90000"/>
              </a:lnSpc>
              <a:spcBef>
                <a:spcPts val="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lvl="4" indent="-137160" algn="l" defTabSz="914400" rtl="0" eaLnBrk="1" latinLnBrk="0" hangingPunct="1">
              <a:lnSpc>
                <a:spcPct val="90000"/>
              </a:lnSpc>
              <a:spcBef>
                <a:spcPts val="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lvl="5" indent="-137160" algn="l" defTabSz="914400" rtl="0" eaLnBrk="1" latinLnBrk="0" hangingPunct="1">
              <a:lnSpc>
                <a:spcPct val="90000"/>
              </a:lnSpc>
              <a:spcBef>
                <a:spcPts val="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lvl="6" indent="-137160" algn="l" defTabSz="914400" rtl="0" eaLnBrk="1" latinLnBrk="0" hangingPunct="1">
              <a:lnSpc>
                <a:spcPct val="90000"/>
              </a:lnSpc>
              <a:spcBef>
                <a:spcPts val="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lvl="7" indent="-137160" algn="l" defTabSz="914400" rtl="0" eaLnBrk="1" latinLnBrk="0" hangingPunct="1">
              <a:lnSpc>
                <a:spcPct val="90000"/>
              </a:lnSpc>
              <a:spcBef>
                <a:spcPts val="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lvl="8" indent="-137160" algn="l" defTabSz="914400" rtl="0" eaLnBrk="1" latinLnBrk="0" hangingPunct="1">
              <a:lnSpc>
                <a:spcPct val="90000"/>
              </a:lnSpc>
              <a:spcBef>
                <a:spcPts val="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pl-PL" sz="1500" b="1" dirty="0"/>
              <a:t>Kredyt mieszkaniowy z oprocentowaniem </a:t>
            </a:r>
            <a:r>
              <a:rPr lang="pl-PL" sz="1500" b="1" dirty="0" smtClean="0"/>
              <a:t>stałym</a:t>
            </a:r>
            <a:br>
              <a:rPr lang="pl-PL" sz="1500" b="1" dirty="0" smtClean="0"/>
            </a:br>
            <a:endParaRPr lang="pl-PL" sz="1500" b="1" dirty="0"/>
          </a:p>
          <a:p>
            <a:pPr marL="0" indent="0">
              <a:buNone/>
            </a:pPr>
            <a:r>
              <a:rPr lang="pl-PL" sz="1500" dirty="0" smtClean="0"/>
              <a:t>- Prowizja maks. 2,5%</a:t>
            </a:r>
          </a:p>
          <a:p>
            <a:pPr marL="0" indent="0">
              <a:buNone/>
            </a:pPr>
            <a:r>
              <a:rPr lang="pl-PL" sz="1500" dirty="0" smtClean="0"/>
              <a:t>- Od 20 000 zł do 90% LTV / 10 000 000 zł</a:t>
            </a:r>
          </a:p>
          <a:p>
            <a:pPr marL="0" indent="0">
              <a:buNone/>
            </a:pPr>
            <a:r>
              <a:rPr lang="pl-PL" sz="1500" dirty="0" smtClean="0"/>
              <a:t>- Okres kredytowania do 30 lat</a:t>
            </a:r>
          </a:p>
          <a:p>
            <a:pPr marL="0" indent="0">
              <a:buNone/>
            </a:pPr>
            <a:r>
              <a:rPr lang="pl-PL" sz="1500" dirty="0" smtClean="0"/>
              <a:t>- Oprocentowanie:	</a:t>
            </a:r>
          </a:p>
          <a:p>
            <a:pPr marL="0" indent="0">
              <a:buNone/>
            </a:pPr>
            <a:r>
              <a:rPr lang="pl-PL" sz="1500" dirty="0" smtClean="0"/>
              <a:t>	≤5 lat		od 4,50%</a:t>
            </a:r>
          </a:p>
          <a:p>
            <a:pPr marL="0" indent="0">
              <a:buNone/>
            </a:pPr>
            <a:r>
              <a:rPr lang="pl-PL" sz="1500" dirty="0" smtClean="0"/>
              <a:t>	&gt;5 lat		WIBOR 3M + marża 2,00 p.p</a:t>
            </a:r>
          </a:p>
          <a:p>
            <a:pPr marL="0" indent="0">
              <a:buNone/>
            </a:pPr>
            <a:r>
              <a:rPr lang="pl-PL" sz="1500" dirty="0" smtClean="0"/>
              <a:t>- RRSO od 4,58%</a:t>
            </a:r>
          </a:p>
          <a:p>
            <a:endParaRPr lang="pl-PL" sz="1500" dirty="0" smtClean="0"/>
          </a:p>
          <a:p>
            <a:endParaRPr lang="pl-PL" sz="1500" dirty="0" smtClean="0"/>
          </a:p>
          <a:p>
            <a:endParaRPr lang="pl-PL" sz="1500" dirty="0" smtClean="0"/>
          </a:p>
          <a:p>
            <a:endParaRPr lang="pl-PL" sz="1500" dirty="0" smtClean="0"/>
          </a:p>
          <a:p>
            <a:endParaRPr lang="pl-PL" sz="1500" dirty="0" smtClean="0"/>
          </a:p>
          <a:p>
            <a:endParaRPr lang="pl-PL" sz="1500" dirty="0" smtClean="0"/>
          </a:p>
          <a:p>
            <a:endParaRPr lang="pl-PL" sz="1500" dirty="0" smtClean="0"/>
          </a:p>
          <a:p>
            <a:endParaRPr lang="pl-PL" sz="1500" dirty="0" smtClean="0"/>
          </a:p>
          <a:p>
            <a:endParaRPr lang="pl-PL" sz="1500" dirty="0" smtClean="0"/>
          </a:p>
          <a:p>
            <a:endParaRPr lang="pl-PL" sz="1500" dirty="0" smtClean="0"/>
          </a:p>
          <a:p>
            <a:pPr marL="0" indent="0">
              <a:buNone/>
            </a:pPr>
            <a:r>
              <a:rPr lang="pl-PL" sz="1500" b="1" dirty="0"/>
              <a:t>Szybki mieszkaniowy Mieszkanie dla </a:t>
            </a:r>
            <a:r>
              <a:rPr lang="pl-PL" sz="1500" b="1" dirty="0" smtClean="0"/>
              <a:t>Młodych</a:t>
            </a:r>
            <a:br>
              <a:rPr lang="pl-PL" sz="1500" b="1" dirty="0" smtClean="0"/>
            </a:br>
            <a:endParaRPr lang="pl-PL" sz="1500" dirty="0" smtClean="0"/>
          </a:p>
          <a:p>
            <a:pPr marL="0" indent="0">
              <a:buNone/>
            </a:pPr>
            <a:r>
              <a:rPr lang="pl-PL" sz="1600" dirty="0" smtClean="0"/>
              <a:t>- </a:t>
            </a:r>
            <a:r>
              <a:rPr lang="pl-PL" sz="1600" dirty="0"/>
              <a:t>Prowizja maks. 2,5%	</a:t>
            </a:r>
            <a:br>
              <a:rPr lang="pl-PL" sz="1600" dirty="0"/>
            </a:br>
            <a:r>
              <a:rPr lang="pl-PL" sz="1600" dirty="0" smtClean="0"/>
              <a:t>- </a:t>
            </a:r>
            <a:r>
              <a:rPr lang="pl-PL" sz="1600" dirty="0"/>
              <a:t>Od 20 000 zł / 50% LTV do 10 000 000 zł	</a:t>
            </a:r>
            <a:br>
              <a:rPr lang="pl-PL" sz="1600" dirty="0"/>
            </a:br>
            <a:r>
              <a:rPr lang="pl-PL" sz="1600" dirty="0" smtClean="0"/>
              <a:t>- </a:t>
            </a:r>
            <a:r>
              <a:rPr lang="pl-PL" sz="1600" dirty="0"/>
              <a:t>Okres kredytowania od 15 do 30 lat	</a:t>
            </a:r>
            <a:br>
              <a:rPr lang="pl-PL" sz="1600" dirty="0"/>
            </a:br>
            <a:r>
              <a:rPr lang="pl-PL" sz="1600" dirty="0" smtClean="0"/>
              <a:t>- </a:t>
            </a:r>
            <a:r>
              <a:rPr lang="pl-PL" sz="1600" dirty="0"/>
              <a:t>Oprocentowanie WIBOR 3M + marża (od </a:t>
            </a:r>
            <a:r>
              <a:rPr lang="pl-PL" sz="1600" dirty="0" smtClean="0"/>
              <a:t>1,89 </a:t>
            </a:r>
            <a:r>
              <a:rPr lang="pl-PL" sz="1600" dirty="0"/>
              <a:t>do </a:t>
            </a:r>
            <a:r>
              <a:rPr lang="pl-PL" sz="1600" dirty="0" smtClean="0"/>
              <a:t>3,49 p.p.)</a:t>
            </a:r>
            <a:r>
              <a:rPr lang="pl-PL" sz="1600" dirty="0"/>
              <a:t/>
            </a:r>
            <a:br>
              <a:rPr lang="pl-PL" sz="1600" dirty="0"/>
            </a:br>
            <a:r>
              <a:rPr lang="pl-PL" sz="1600" dirty="0" smtClean="0"/>
              <a:t>- </a:t>
            </a:r>
            <a:r>
              <a:rPr lang="pl-PL" sz="1600" dirty="0"/>
              <a:t>RRSO od 4,16%</a:t>
            </a:r>
            <a:endParaRPr lang="pl-PL" sz="1500" dirty="0"/>
          </a:p>
        </p:txBody>
      </p:sp>
    </p:spTree>
    <p:extLst>
      <p:ext uri="{BB962C8B-B14F-4D97-AF65-F5344CB8AC3E}">
        <p14:creationId xmlns:p14="http://schemas.microsoft.com/office/powerpoint/2010/main" val="122992966"/>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204420902"/>
              </p:ext>
            </p:extLst>
          </p:nvPr>
        </p:nvGraphicFramePr>
        <p:xfrm>
          <a:off x="838201" y="365128"/>
          <a:ext cx="10515601" cy="5861500"/>
        </p:xfrm>
        <a:graphic>
          <a:graphicData uri="http://schemas.openxmlformats.org/drawingml/2006/table">
            <a:tbl>
              <a:tblPr firstRow="1" firstCol="1" bandRow="1">
                <a:tableStyleId>{5C22544A-7EE6-4342-B048-85BDC9FD1C3A}</a:tableStyleId>
              </a:tblPr>
              <a:tblGrid>
                <a:gridCol w="4072209"/>
                <a:gridCol w="6181337"/>
                <a:gridCol w="262055"/>
              </a:tblGrid>
              <a:tr h="590084">
                <a:tc gridSpan="3">
                  <a:txBody>
                    <a:bodyPr/>
                    <a:lstStyle/>
                    <a:p>
                      <a:pPr algn="ctr">
                        <a:lnSpc>
                          <a:spcPct val="107000"/>
                        </a:lnSpc>
                        <a:spcAft>
                          <a:spcPts val="0"/>
                        </a:spcAft>
                      </a:pPr>
                      <a:r>
                        <a:rPr lang="pl-PL" sz="2800">
                          <a:effectLst/>
                        </a:rPr>
                        <a:t>LOKATA MOBILNA - KWOTA 5 000 ZŁ</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590084">
                <a:tc gridSpan="3">
                  <a:txBody>
                    <a:bodyPr/>
                    <a:lstStyle/>
                    <a:p>
                      <a:pPr algn="ctr">
                        <a:lnSpc>
                          <a:spcPct val="107000"/>
                        </a:lnSpc>
                        <a:spcAft>
                          <a:spcPts val="0"/>
                        </a:spcAft>
                      </a:pPr>
                      <a:r>
                        <a:rPr lang="pl-PL" sz="2800">
                          <a:effectLst/>
                        </a:rPr>
                        <a:t>Kapitalizacja po 4 miesiącach</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hMerge="1">
                  <a:txBody>
                    <a:bodyPr/>
                    <a:lstStyle/>
                    <a:p>
                      <a:endParaRPr lang="pl-PL"/>
                    </a:p>
                  </a:txBody>
                  <a:tcPr/>
                </a:tc>
                <a:tc hMerge="1">
                  <a:txBody>
                    <a:bodyPr/>
                    <a:lstStyle/>
                    <a:p>
                      <a:endParaRPr lang="pl-PL"/>
                    </a:p>
                  </a:txBody>
                  <a:tcPr/>
                </a:tc>
              </a:tr>
              <a:tr h="590084">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90084">
                <a:tc>
                  <a:txBody>
                    <a:bodyPr/>
                    <a:lstStyle/>
                    <a:p>
                      <a:pPr>
                        <a:lnSpc>
                          <a:spcPct val="107000"/>
                        </a:lnSpc>
                        <a:spcAft>
                          <a:spcPts val="0"/>
                        </a:spcAft>
                      </a:pPr>
                      <a:r>
                        <a:rPr lang="pl-PL" sz="2800">
                          <a:effectLst/>
                        </a:rPr>
                        <a:t>Wkład początkowy</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2800">
                          <a:effectLst/>
                        </a:rPr>
                        <a:t>Oprocentowanie w skali roku</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70414">
                <a:tc>
                  <a:txBody>
                    <a:bodyPr/>
                    <a:lstStyle/>
                    <a:p>
                      <a:pPr algn="r">
                        <a:lnSpc>
                          <a:spcPct val="107000"/>
                        </a:lnSpc>
                        <a:spcAft>
                          <a:spcPts val="0"/>
                        </a:spcAft>
                      </a:pPr>
                      <a:r>
                        <a:rPr lang="pl-PL" sz="2800">
                          <a:effectLst/>
                        </a:rPr>
                        <a:t>5 000,00 zł</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2800">
                          <a:effectLst/>
                        </a:rPr>
                        <a:t>2,50%</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90084">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90084">
                <a:tc>
                  <a:txBody>
                    <a:bodyPr/>
                    <a:lstStyle/>
                    <a:p>
                      <a:pPr>
                        <a:lnSpc>
                          <a:spcPct val="107000"/>
                        </a:lnSpc>
                        <a:spcAft>
                          <a:spcPts val="0"/>
                        </a:spcAft>
                      </a:pPr>
                      <a:r>
                        <a:rPr lang="pl-PL" sz="2800">
                          <a:effectLst/>
                        </a:rPr>
                        <a:t>Okresy kapitalizacji</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spcAft>
                          <a:spcPts val="0"/>
                        </a:spcAft>
                      </a:pPr>
                      <a:r>
                        <a:rPr lang="pl-PL" sz="2800">
                          <a:effectLst/>
                        </a:rPr>
                        <a:t>Aktualne saldo lokaty</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70414">
                <a:tc>
                  <a:txBody>
                    <a:bodyPr/>
                    <a:lstStyle/>
                    <a:p>
                      <a:pPr algn="r">
                        <a:lnSpc>
                          <a:spcPct val="107000"/>
                        </a:lnSpc>
                        <a:spcAft>
                          <a:spcPts val="0"/>
                        </a:spcAft>
                      </a:pPr>
                      <a:r>
                        <a:rPr lang="pl-PL" sz="2800">
                          <a:effectLst/>
                        </a:rPr>
                        <a:t>1</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2800">
                          <a:effectLst/>
                        </a:rPr>
                        <a:t>5 041,67 zł</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90084">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a:effectLst/>
                        <a:latin typeface="Calibri" panose="020F0502020204030204" pitchFamily="34" charset="0"/>
                        <a:cs typeface="Times New Roman" panose="02020603050405020304" pitchFamily="18" charset="0"/>
                      </a:endParaRPr>
                    </a:p>
                  </a:txBody>
                  <a:tcPr marL="44451" marR="44451" marT="0" marB="0" anchor="b"/>
                </a:tc>
              </a:tr>
              <a:tr h="590084">
                <a:tc>
                  <a:txBody>
                    <a:bodyPr/>
                    <a:lstStyle/>
                    <a:p>
                      <a:pPr>
                        <a:lnSpc>
                          <a:spcPct val="107000"/>
                        </a:lnSpc>
                        <a:spcAft>
                          <a:spcPts val="0"/>
                        </a:spcAft>
                      </a:pPr>
                      <a:r>
                        <a:rPr lang="pl-PL" sz="2800">
                          <a:effectLst/>
                        </a:rPr>
                        <a:t>Odsetki</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gn="r">
                        <a:lnSpc>
                          <a:spcPct val="107000"/>
                        </a:lnSpc>
                        <a:spcAft>
                          <a:spcPts val="0"/>
                        </a:spcAft>
                      </a:pPr>
                      <a:r>
                        <a:rPr lang="pl-PL" sz="2800">
                          <a:effectLst/>
                        </a:rPr>
                        <a:t>41,67 zł</a:t>
                      </a:r>
                      <a:endParaRPr lang="pl-PL" sz="28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nchor="b"/>
                </a:tc>
                <a:tc>
                  <a:txBody>
                    <a:bodyPr/>
                    <a:lstStyle/>
                    <a:p>
                      <a:pPr>
                        <a:lnSpc>
                          <a:spcPct val="107000"/>
                        </a:lnSpc>
                      </a:pPr>
                      <a:endParaRPr lang="pl-PL" sz="2800" dirty="0">
                        <a:effectLst/>
                        <a:latin typeface="Calibri" panose="020F0502020204030204" pitchFamily="34" charset="0"/>
                        <a:cs typeface="Times New Roman" panose="02020603050405020304" pitchFamily="18" charset="0"/>
                      </a:endParaRPr>
                    </a:p>
                  </a:txBody>
                  <a:tcPr marL="44451" marR="44451" marT="0" marB="0" anchor="b"/>
                </a:tc>
              </a:tr>
            </a:tbl>
          </a:graphicData>
        </a:graphic>
      </p:graphicFrame>
    </p:spTree>
    <p:extLst>
      <p:ext uri="{BB962C8B-B14F-4D97-AF65-F5344CB8AC3E}">
        <p14:creationId xmlns:p14="http://schemas.microsoft.com/office/powerpoint/2010/main" val="791626575"/>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841022" y="500694"/>
            <a:ext cx="10515600" cy="1325563"/>
          </a:xfrm>
        </p:spPr>
        <p:txBody>
          <a:bodyPr/>
          <a:lstStyle/>
          <a:p>
            <a:r>
              <a:rPr lang="pl-PL" dirty="0" err="1" smtClean="0"/>
              <a:t>eLokata</a:t>
            </a:r>
            <a:endParaRPr lang="pl-PL" dirty="0"/>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1350539535"/>
              </p:ext>
            </p:extLst>
          </p:nvPr>
        </p:nvGraphicFramePr>
        <p:xfrm>
          <a:off x="682303" y="1617361"/>
          <a:ext cx="10837752" cy="4841370"/>
        </p:xfrm>
        <a:graphic>
          <a:graphicData uri="http://schemas.openxmlformats.org/drawingml/2006/table">
            <a:tbl>
              <a:tblPr firstRow="1" firstCol="1" bandRow="1">
                <a:tableStyleId>{5C22544A-7EE6-4342-B048-85BDC9FD1C3A}</a:tableStyleId>
              </a:tblPr>
              <a:tblGrid>
                <a:gridCol w="670983"/>
                <a:gridCol w="3988104"/>
                <a:gridCol w="2351524"/>
                <a:gridCol w="3827141"/>
              </a:tblGrid>
              <a:tr h="253933">
                <a:tc>
                  <a:txBody>
                    <a:bodyPr/>
                    <a:lstStyle/>
                    <a:p>
                      <a:pPr>
                        <a:lnSpc>
                          <a:spcPct val="107000"/>
                        </a:lnSpc>
                        <a:spcAft>
                          <a:spcPts val="0"/>
                        </a:spcAft>
                      </a:pPr>
                      <a:r>
                        <a:rPr lang="pl-PL" sz="1400" dirty="0">
                          <a:effectLst/>
                        </a:rPr>
                        <a:t>Lp.</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Cechy</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Opis</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Uwagi dodatkowe</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265770">
                <a:tc>
                  <a:txBody>
                    <a:bodyPr/>
                    <a:lstStyle/>
                    <a:p>
                      <a:pPr>
                        <a:lnSpc>
                          <a:spcPct val="107000"/>
                        </a:lnSpc>
                        <a:spcAft>
                          <a:spcPts val="0"/>
                        </a:spcAft>
                      </a:pPr>
                      <a:r>
                        <a:rPr lang="pl-PL" sz="1400">
                          <a:effectLst/>
                        </a:rPr>
                        <a:t>1.</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Termin</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1 miesiąc</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pPr>
                      <a:endParaRPr lang="pl-PL" sz="1400">
                        <a:effectLst/>
                        <a:latin typeface="Calibri" panose="020F0502020204030204" pitchFamily="34" charset="0"/>
                        <a:cs typeface="Times New Roman" panose="02020603050405020304" pitchFamily="18" charset="0"/>
                      </a:endParaRPr>
                    </a:p>
                  </a:txBody>
                  <a:tcPr marL="44451" marR="44451" marT="0" marB="0"/>
                </a:tc>
              </a:tr>
              <a:tr h="519702">
                <a:tc>
                  <a:txBody>
                    <a:bodyPr/>
                    <a:lstStyle/>
                    <a:p>
                      <a:pPr>
                        <a:lnSpc>
                          <a:spcPct val="107000"/>
                        </a:lnSpc>
                        <a:spcAft>
                          <a:spcPts val="0"/>
                        </a:spcAft>
                      </a:pPr>
                      <a:r>
                        <a:rPr lang="pl-PL" sz="1400">
                          <a:effectLst/>
                        </a:rPr>
                        <a:t>2.</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dirty="0">
                          <a:effectLst/>
                        </a:rPr>
                        <a:t>Waluta</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dirty="0">
                          <a:effectLst/>
                        </a:rPr>
                        <a:t>Złoty polski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Możliwe jest także założenie lokaty w EUR, USD, GBP, CHF.</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265770">
                <a:tc>
                  <a:txBody>
                    <a:bodyPr/>
                    <a:lstStyle/>
                    <a:p>
                      <a:pPr>
                        <a:lnSpc>
                          <a:spcPct val="107000"/>
                        </a:lnSpc>
                        <a:spcAft>
                          <a:spcPts val="0"/>
                        </a:spcAft>
                      </a:pPr>
                      <a:r>
                        <a:rPr lang="pl-PL" sz="1400">
                          <a:effectLst/>
                        </a:rPr>
                        <a:t>3.</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Minimalna kwota</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1 000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pPr>
                      <a:endParaRPr lang="pl-PL" sz="1400">
                        <a:effectLst/>
                        <a:latin typeface="Calibri" panose="020F0502020204030204" pitchFamily="34" charset="0"/>
                        <a:cs typeface="Times New Roman" panose="02020603050405020304" pitchFamily="18" charset="0"/>
                      </a:endParaRPr>
                    </a:p>
                  </a:txBody>
                  <a:tcPr marL="44451" marR="44451" marT="0" marB="0"/>
                </a:tc>
              </a:tr>
              <a:tr h="265770">
                <a:tc>
                  <a:txBody>
                    <a:bodyPr/>
                    <a:lstStyle/>
                    <a:p>
                      <a:pPr>
                        <a:lnSpc>
                          <a:spcPct val="107000"/>
                        </a:lnSpc>
                        <a:spcAft>
                          <a:spcPts val="0"/>
                        </a:spcAft>
                      </a:pPr>
                      <a:r>
                        <a:rPr lang="pl-PL" sz="1400">
                          <a:effectLst/>
                        </a:rPr>
                        <a:t>4.</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Maksymalna kwota</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1 000 000 zł</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pPr>
                      <a:endParaRPr lang="pl-PL" sz="1400">
                        <a:effectLst/>
                        <a:latin typeface="Calibri" panose="020F0502020204030204" pitchFamily="34" charset="0"/>
                        <a:cs typeface="Times New Roman" panose="02020603050405020304" pitchFamily="18" charset="0"/>
                      </a:endParaRPr>
                    </a:p>
                  </a:txBody>
                  <a:tcPr marL="44451" marR="44451" marT="0" marB="0"/>
                </a:tc>
              </a:tr>
              <a:tr h="785471">
                <a:tc>
                  <a:txBody>
                    <a:bodyPr/>
                    <a:lstStyle/>
                    <a:p>
                      <a:pPr>
                        <a:lnSpc>
                          <a:spcPct val="107000"/>
                        </a:lnSpc>
                        <a:spcAft>
                          <a:spcPts val="0"/>
                        </a:spcAft>
                      </a:pPr>
                      <a:r>
                        <a:rPr lang="pl-PL" sz="1400">
                          <a:effectLst/>
                        </a:rPr>
                        <a:t>5.</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dirty="0">
                          <a:effectLst/>
                        </a:rPr>
                        <a:t>Stopa procentowa</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1,0%</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Oprocentowanie stałe liczone w skali roku, obowiązujące w pierwszym dniu danego okresu umownego</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491345">
                <a:tc>
                  <a:txBody>
                    <a:bodyPr/>
                    <a:lstStyle/>
                    <a:p>
                      <a:pPr>
                        <a:lnSpc>
                          <a:spcPct val="107000"/>
                        </a:lnSpc>
                        <a:spcAft>
                          <a:spcPts val="0"/>
                        </a:spcAft>
                      </a:pPr>
                      <a:r>
                        <a:rPr lang="pl-PL" sz="1400">
                          <a:effectLst/>
                        </a:rPr>
                        <a:t>6.</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Kapitalizacja</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1</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dirty="0">
                          <a:effectLst/>
                        </a:rPr>
                        <a:t>Następuje na zakończenie się okresu umownego</a:t>
                      </a:r>
                      <a:r>
                        <a:rPr lang="pl-PL" sz="1400" dirty="0" smtClean="0">
                          <a:effectLst/>
                        </a:rPr>
                        <a:t>.</a:t>
                      </a:r>
                      <a:endParaRPr lang="pl-PL" sz="1400" dirty="0">
                        <a:effectLst/>
                      </a:endParaRPr>
                    </a:p>
                  </a:txBody>
                  <a:tcPr marL="44451" marR="44451" marT="0" marB="0"/>
                </a:tc>
              </a:tr>
              <a:tr h="437569">
                <a:tc>
                  <a:txBody>
                    <a:bodyPr/>
                    <a:lstStyle/>
                    <a:p>
                      <a:pPr>
                        <a:lnSpc>
                          <a:spcPct val="107000"/>
                        </a:lnSpc>
                        <a:spcAft>
                          <a:spcPts val="0"/>
                        </a:spcAft>
                      </a:pPr>
                      <a:r>
                        <a:rPr lang="pl-PL" sz="1400">
                          <a:effectLst/>
                        </a:rPr>
                        <a:t>7.</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Wypłata przed upływem okresu umownego</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Oprocentowanie według stopy 0%</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253933">
                <a:tc>
                  <a:txBody>
                    <a:bodyPr/>
                    <a:lstStyle/>
                    <a:p>
                      <a:pPr>
                        <a:lnSpc>
                          <a:spcPct val="107000"/>
                        </a:lnSpc>
                        <a:spcAft>
                          <a:spcPts val="0"/>
                        </a:spcAft>
                      </a:pPr>
                      <a:r>
                        <a:rPr lang="pl-PL" sz="1400">
                          <a:effectLst/>
                        </a:rPr>
                        <a:t>8.</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Limit ilościowy</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516635">
                <a:tc>
                  <a:txBody>
                    <a:bodyPr/>
                    <a:lstStyle/>
                    <a:p>
                      <a:pPr>
                        <a:lnSpc>
                          <a:spcPct val="107000"/>
                        </a:lnSpc>
                        <a:spcAft>
                          <a:spcPts val="0"/>
                        </a:spcAft>
                      </a:pPr>
                      <a:r>
                        <a:rPr lang="pl-PL" sz="1400">
                          <a:effectLst/>
                        </a:rPr>
                        <a:t>9.</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dirty="0">
                          <a:effectLst/>
                        </a:rPr>
                        <a:t>Odnowienie lokaty na kolejny taki sam termin</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dirty="0">
                          <a:effectLst/>
                        </a:rPr>
                        <a:t>-</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dirty="0">
                          <a:effectLst/>
                        </a:rPr>
                        <a:t>Lokata automatycznie odnawiana wraz z zakończeniem się poprzedniej lokaty</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r h="265770">
                <a:tc>
                  <a:txBody>
                    <a:bodyPr/>
                    <a:lstStyle/>
                    <a:p>
                      <a:pPr>
                        <a:lnSpc>
                          <a:spcPct val="107000"/>
                        </a:lnSpc>
                        <a:spcAft>
                          <a:spcPts val="0"/>
                        </a:spcAft>
                      </a:pPr>
                      <a:r>
                        <a:rPr lang="pl-PL" sz="1400">
                          <a:effectLst/>
                        </a:rPr>
                        <a:t>10.</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Efektywna stopa procentowa</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a:effectLst/>
                        </a:rPr>
                        <a:t>1,00%</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pPr>
                      <a:endParaRPr lang="pl-PL" sz="1400">
                        <a:effectLst/>
                        <a:latin typeface="Calibri" panose="020F0502020204030204" pitchFamily="34" charset="0"/>
                        <a:cs typeface="Times New Roman" panose="02020603050405020304" pitchFamily="18" charset="0"/>
                      </a:endParaRPr>
                    </a:p>
                  </a:txBody>
                  <a:tcPr marL="44451" marR="44451" marT="0" marB="0"/>
                </a:tc>
              </a:tr>
              <a:tr h="519702">
                <a:tc>
                  <a:txBody>
                    <a:bodyPr/>
                    <a:lstStyle/>
                    <a:p>
                      <a:pPr>
                        <a:lnSpc>
                          <a:spcPct val="107000"/>
                        </a:lnSpc>
                        <a:spcAft>
                          <a:spcPts val="0"/>
                        </a:spcAft>
                      </a:pPr>
                      <a:r>
                        <a:rPr lang="pl-PL" sz="1400">
                          <a:effectLst/>
                        </a:rPr>
                        <a:t>11.</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dirty="0">
                          <a:effectLst/>
                        </a:rPr>
                        <a:t>Przeznaczenie odsetek i kapitału</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dirty="0">
                          <a:effectLst/>
                        </a:rPr>
                        <a:t>-</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c>
                  <a:txBody>
                    <a:bodyPr/>
                    <a:lstStyle/>
                    <a:p>
                      <a:pPr>
                        <a:lnSpc>
                          <a:spcPct val="107000"/>
                        </a:lnSpc>
                        <a:spcAft>
                          <a:spcPts val="0"/>
                        </a:spcAft>
                      </a:pPr>
                      <a:r>
                        <a:rPr lang="pl-PL" sz="1400" dirty="0">
                          <a:effectLst/>
                        </a:rPr>
                        <a:t>Dopisanie odsetek do kapitału i odnowienie lokaty na kolejny termin</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1" marR="44451" marT="0" marB="0"/>
                </a:tc>
              </a:tr>
            </a:tbl>
          </a:graphicData>
        </a:graphic>
      </p:graphicFrame>
    </p:spTree>
    <p:extLst>
      <p:ext uri="{BB962C8B-B14F-4D97-AF65-F5344CB8AC3E}">
        <p14:creationId xmlns:p14="http://schemas.microsoft.com/office/powerpoint/2010/main" val="2830291205"/>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Cechy </a:t>
            </a:r>
            <a:r>
              <a:rPr lang="pl-PL" dirty="0" err="1" smtClean="0"/>
              <a:t>eLokaty</a:t>
            </a:r>
            <a:endParaRPr lang="pl-PL" dirty="0"/>
          </a:p>
        </p:txBody>
      </p:sp>
      <p:sp>
        <p:nvSpPr>
          <p:cNvPr id="3" name="Symbol zastępczy zawartości 2"/>
          <p:cNvSpPr>
            <a:spLocks noGrp="1"/>
          </p:cNvSpPr>
          <p:nvPr>
            <p:ph idx="1"/>
          </p:nvPr>
        </p:nvSpPr>
        <p:spPr/>
        <p:txBody>
          <a:bodyPr>
            <a:normAutofit lnSpcReduction="10000"/>
          </a:bodyPr>
          <a:lstStyle/>
          <a:p>
            <a:r>
              <a:rPr lang="pl-PL" dirty="0"/>
              <a:t>Lokata może być założona wyłącznie przez aplikację BZWBK24.</a:t>
            </a:r>
          </a:p>
          <a:p>
            <a:r>
              <a:rPr lang="pl-PL" dirty="0"/>
              <a:t>Otwierana jest na 1 miesiąc, ale jest automatycznie odnawiana wraz z zakończeniem się poprzedniej lokaty, a odsetki doliczane są do kapitału.</a:t>
            </a:r>
          </a:p>
          <a:p>
            <a:r>
              <a:rPr lang="pl-PL" dirty="0"/>
              <a:t>Stopa procentowa 1,00% liczona jest w skali roku.</a:t>
            </a:r>
          </a:p>
          <a:p>
            <a:r>
              <a:rPr lang="pl-PL" dirty="0"/>
              <a:t>Zakładając odnawianie się lokaty przez cały rok, można stwierdzić, że kapitalizacja następuje 12 razy w roku. </a:t>
            </a:r>
          </a:p>
          <a:p>
            <a:r>
              <a:rPr lang="pl-PL" dirty="0"/>
              <a:t>Jeśli będziemy chcieli wypłacić pieniądze przed zakończeniem się lokaty, nie otrzymujemy odsetek.</a:t>
            </a:r>
          </a:p>
          <a:p>
            <a:r>
              <a:rPr lang="pl-PL" dirty="0"/>
              <a:t>Lokata została przedstawiona na przestrzeni 2 lat w celu porównania jej z innymi lokatami. (lokata automatycznie odnawiana przez miesiąc przez 24 miesiące)</a:t>
            </a:r>
          </a:p>
        </p:txBody>
      </p:sp>
    </p:spTree>
    <p:extLst>
      <p:ext uri="{BB962C8B-B14F-4D97-AF65-F5344CB8AC3E}">
        <p14:creationId xmlns:p14="http://schemas.microsoft.com/office/powerpoint/2010/main" val="1209870908"/>
      </p:ext>
    </p:extLst>
  </p:cSld>
  <p:clrMapOvr>
    <a:masterClrMapping/>
  </p:clrMapOvr>
  <p:transition spd="slow">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ny">
  <a:themeElements>
    <a:clrScheme name="Integralny">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B26B02"/>
      </a:folHlink>
    </a:clrScheme>
    <a:fontScheme name="Integralny">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ny">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C1C93EF2-4785-427F-84A5-F1666490E9CE}"/>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183</TotalTime>
  <Words>3700</Words>
  <Application>Microsoft Office PowerPoint</Application>
  <PresentationFormat>Custom</PresentationFormat>
  <Paragraphs>1004</Paragraphs>
  <Slides>61</Slides>
  <Notes>10</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Integralny</vt:lpstr>
      <vt:lpstr>Praca finansowa</vt:lpstr>
      <vt:lpstr>Lokata mobilna</vt:lpstr>
      <vt:lpstr>Lokata mobilna – zakładana przez aplikację BZWBK24</vt:lpstr>
      <vt:lpstr>Cechy lokaty mobilnej</vt:lpstr>
      <vt:lpstr>PowerPoint Presentation</vt:lpstr>
      <vt:lpstr>PowerPoint Presentation</vt:lpstr>
      <vt:lpstr>PowerPoint Presentation</vt:lpstr>
      <vt:lpstr>eLokata</vt:lpstr>
      <vt:lpstr>Cechy eLokaty</vt:lpstr>
      <vt:lpstr>PowerPoint Presentation</vt:lpstr>
      <vt:lpstr>PowerPoint Presentation</vt:lpstr>
      <vt:lpstr>PowerPoint Presentation</vt:lpstr>
      <vt:lpstr>Lokata terminowa</vt:lpstr>
      <vt:lpstr>Cechy lokaty terminowej</vt:lpstr>
      <vt:lpstr>Lokata terminowa przedstawiona odnawiana przez 4 lata po zakończeniu się okresu umownego zawierana na okres 3 miesięcy dla kwoty minimalnej, maksymalnej, maksymalnej zawieranej przez aplikację BZWBK24 oraz kwoty 5 000 zł.</vt:lpstr>
      <vt:lpstr>PowerPoint Presentation</vt:lpstr>
      <vt:lpstr>PowerPoint Presentation</vt:lpstr>
      <vt:lpstr>PowerPoint Presentation</vt:lpstr>
      <vt:lpstr>PowerPoint Presentation</vt:lpstr>
      <vt:lpstr>Lokata terminowa przedstawiona odnawiana przez 4 lata po zakończeniu się okresu umownego zawierana na okres 6 miesięcy dla kwoty minimalnej, maksymalnej, maksymalnej zawieranej przez aplikację BZWBK24 oraz kwoty 5 000 zł.</vt:lpstr>
      <vt:lpstr>PowerPoint Presentation</vt:lpstr>
      <vt:lpstr>PowerPoint Presentation</vt:lpstr>
      <vt:lpstr>PowerPoint Presentation</vt:lpstr>
      <vt:lpstr>PowerPoint Presentation</vt:lpstr>
      <vt:lpstr>Lokata terminowa przedstawiona odnawiana przez 4 lata po zakończeniu się okresu umownego zawierana na okres 12 miesięcy dla kwoty minimalnej, maksymalnej, maksymalnej zawieranej przez aplikację BZWBK24 oraz kwoty 5 000 zł.</vt:lpstr>
      <vt:lpstr>PowerPoint Presentation</vt:lpstr>
      <vt:lpstr>PowerPoint Presentation</vt:lpstr>
      <vt:lpstr>PowerPoint Presentation</vt:lpstr>
      <vt:lpstr>PowerPoint Presentation</vt:lpstr>
      <vt:lpstr>Lokata terminowa przedstawiona odnawiana przez 4 lata po zakończeniu się okresu umownego zawierana na okres 24 miesięcy dla kwoty minimalnej, maksymalnej, maksymalnej zawieranej przez aplikację BZWBK24 oraz kwoty 5 000 zł.</vt:lpstr>
      <vt:lpstr>PowerPoint Presentation</vt:lpstr>
      <vt:lpstr>PowerPoint Presentation</vt:lpstr>
      <vt:lpstr>PowerPoint Presentation</vt:lpstr>
      <vt:lpstr>PowerPoint Presentation</vt:lpstr>
      <vt:lpstr>Odsetki w lokacie terminowej</vt:lpstr>
      <vt:lpstr>Lokata bonusowa</vt:lpstr>
      <vt:lpstr>Cechy lokaty bonusowej</vt:lpstr>
      <vt:lpstr>PowerPoint Presentation</vt:lpstr>
      <vt:lpstr>PowerPoint Presentation</vt:lpstr>
      <vt:lpstr>PowerPoint Presentation</vt:lpstr>
      <vt:lpstr>PowerPoint Presentation</vt:lpstr>
      <vt:lpstr>Podsumowanie lokat</vt:lpstr>
      <vt:lpstr>Podsumowanie lokat</vt:lpstr>
      <vt:lpstr>Konto dla dziecka - konto dla młodych - Konto&lt;20</vt:lpstr>
      <vt:lpstr>Konto dla młodych - Konto&lt;20</vt:lpstr>
      <vt:lpstr>Konto z dostępem do usług bankowości elektronicznej pozwoli Ci na:</vt:lpstr>
      <vt:lpstr>Nagroda 10% na karcie&lt;20</vt:lpstr>
      <vt:lpstr>Konto oszczędnościowe</vt:lpstr>
      <vt:lpstr>Konto oszczędnościowe</vt:lpstr>
      <vt:lpstr>Opłaty:</vt:lpstr>
      <vt:lpstr>ROR - Pułapki oraz pozytywne aspekty jego posiadania</vt:lpstr>
      <vt:lpstr>Czym jest ROR </vt:lpstr>
      <vt:lpstr>Podstawowe zalety</vt:lpstr>
      <vt:lpstr>Zalety w przypadku Konta godnego polecenia</vt:lpstr>
      <vt:lpstr>Pułapki w przypadku Konta godnego polecenia</vt:lpstr>
      <vt:lpstr>Najczęstsze pułapki w różnych bankach</vt:lpstr>
      <vt:lpstr>kredyty</vt:lpstr>
      <vt:lpstr>Na co zwracać uwagę?</vt:lpstr>
      <vt:lpstr>Prowizja czy marża?</vt:lpstr>
      <vt:lpstr>KREDyty gotówkowe</vt:lpstr>
      <vt:lpstr>KREDyty HIPOTECZNE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Praca finansowa</dc:title>
  <dc:creator>Użytkownik systemu Windows</dc:creator>
  <cp:lastModifiedBy>Marcin Fortuniak</cp:lastModifiedBy>
  <cp:revision>15</cp:revision>
  <dcterms:created xsi:type="dcterms:W3CDTF">2017-03-19T19:48:33Z</dcterms:created>
  <dcterms:modified xsi:type="dcterms:W3CDTF">2017-03-20T01:50:59Z</dcterms:modified>
</cp:coreProperties>
</file>