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/>
  </p:normalViewPr>
  <p:slideViewPr>
    <p:cSldViewPr>
      <p:cViewPr varScale="1">
        <p:scale>
          <a:sx n="74" d="100"/>
          <a:sy n="74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3615F-64FB-425D-A0A8-14D71B8F070C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29962-4C78-48C4-9299-AA9C541F62A8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0A87D-7985-4AB7-8CA6-48B6A03407B4}" type="datetimeFigureOut">
              <a:rPr lang="pl-PL" smtClean="0"/>
              <a:pPr/>
              <a:t>2010-06-06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11B9C-7CD0-4DCD-B36A-A477F945C197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480" y="1857364"/>
            <a:ext cx="6400800" cy="5000636"/>
          </a:xfrm>
          <a:noFill/>
        </p:spPr>
        <p:txBody>
          <a:bodyPr>
            <a:normAutofit/>
          </a:bodyPr>
          <a:lstStyle/>
          <a:p>
            <a:endParaRPr lang="pl-PL" sz="2800" dirty="0">
              <a:solidFill>
                <a:schemeClr val="tx1"/>
              </a:solidFill>
              <a:latin typeface="Pericles" pitchFamily="34" charset="0"/>
            </a:endParaRPr>
          </a:p>
          <a:p>
            <a:r>
              <a:rPr lang="pl-PL" sz="2800" dirty="0" smtClean="0">
                <a:solidFill>
                  <a:schemeClr val="tx1"/>
                </a:solidFill>
                <a:latin typeface="Verdana" pitchFamily="34" charset="0"/>
              </a:rPr>
              <a:t>Prezentacja pod tytułem:</a:t>
            </a:r>
          </a:p>
          <a:p>
            <a:r>
              <a:rPr lang="pl-PL" sz="3600" dirty="0" smtClean="0">
                <a:solidFill>
                  <a:schemeClr val="tx1"/>
                </a:solidFill>
                <a:latin typeface="Verdana" pitchFamily="34" charset="0"/>
              </a:rPr>
              <a:t>Średniowieczne Życie</a:t>
            </a:r>
          </a:p>
          <a:p>
            <a:endParaRPr lang="pl-PL" sz="3600" dirty="0" smtClean="0">
              <a:solidFill>
                <a:schemeClr val="tx1"/>
              </a:solidFill>
              <a:latin typeface="Verdana" pitchFamily="34" charset="0"/>
            </a:endParaRPr>
          </a:p>
          <a:p>
            <a:endParaRPr lang="pl-PL" sz="3600" dirty="0" smtClean="0">
              <a:solidFill>
                <a:schemeClr val="tx1"/>
              </a:solidFill>
              <a:latin typeface="Verdana" pitchFamily="34" charset="0"/>
            </a:endParaRPr>
          </a:p>
          <a:p>
            <a:endParaRPr lang="pl-PL" sz="3600" dirty="0" smtClean="0">
              <a:solidFill>
                <a:schemeClr val="tx1"/>
              </a:solidFill>
              <a:latin typeface="Verdana" pitchFamily="34" charset="0"/>
            </a:endParaRPr>
          </a:p>
          <a:p>
            <a:endParaRPr lang="pl-PL" sz="3600" dirty="0" smtClean="0">
              <a:solidFill>
                <a:srgbClr val="FFC000"/>
              </a:solidFill>
              <a:latin typeface="Verdana" pitchFamily="34" charset="0"/>
            </a:endParaRPr>
          </a:p>
          <a:p>
            <a:r>
              <a:rPr lang="pl-PL" sz="3600" dirty="0" smtClean="0">
                <a:solidFill>
                  <a:srgbClr val="FFC000"/>
                </a:solidFill>
                <a:latin typeface="Verdana" pitchFamily="34" charset="0"/>
              </a:rPr>
              <a:t>+ oprawa dźwiękowa!</a:t>
            </a:r>
          </a:p>
          <a:p>
            <a:endParaRPr lang="pl-PL" sz="1600" b="1" i="1" dirty="0" smtClean="0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78579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>
                <a:latin typeface="Pericles" pitchFamily="34" charset="0"/>
              </a:rPr>
              <a:t>Tytuł</a:t>
            </a:r>
            <a:endParaRPr lang="pl-PL" sz="3200" dirty="0">
              <a:latin typeface="Pericles" pitchFamily="34" charset="0"/>
            </a:endParaRPr>
          </a:p>
        </p:txBody>
      </p:sp>
      <p:pic>
        <p:nvPicPr>
          <p:cNvPr id="12" name="Picture 11" descr="u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3714752"/>
            <a:ext cx="2571768" cy="19525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 descr="Zame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3714752"/>
            <a:ext cx="2643206" cy="20059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000240"/>
            <a:ext cx="7286676" cy="3929090"/>
          </a:xfrm>
          <a:noFill/>
        </p:spPr>
        <p:txBody>
          <a:bodyPr>
            <a:noAutofit/>
          </a:bodyPr>
          <a:lstStyle/>
          <a:p>
            <a:r>
              <a:rPr lang="pl-PL" sz="18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  <a:latin typeface="Verdana" pitchFamily="34" charset="0"/>
              </a:rPr>
              <a:t>tkacz</a:t>
            </a:r>
            <a:r>
              <a:rPr lang="pl-PL" sz="1800" dirty="0" smtClean="0">
                <a:solidFill>
                  <a:schemeClr val="tx1"/>
                </a:solidFill>
                <a:latin typeface="Verdana" pitchFamily="34" charset="0"/>
              </a:rPr>
              <a:t> - wytwórca tkaniny. We wczesnym średniowieczu było to zajęcie domowe. Na wsiach tkacze produkowali sukno sami; w miastach nastąpiło zróżnicowanie zawodu na bardziej szczegółowe (gręplarz, folusznik, postrzygacz). Tkaczy można też podzielić z racji na rodzaj wyrabianej tkaniny: na sukienników, płócienników i innych. </a:t>
            </a: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Tkacz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7" name="Picture 6" descr="11606_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857628"/>
            <a:ext cx="2857238" cy="19023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  <p:sndAc>
      <p:stSnd>
        <p:snd r:embed="rId2" name="whi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143116"/>
            <a:ext cx="5072098" cy="3786214"/>
          </a:xfrm>
          <a:noFill/>
        </p:spPr>
        <p:txBody>
          <a:bodyPr>
            <a:noAutofit/>
          </a:bodyPr>
          <a:lstStyle/>
          <a:p>
            <a:r>
              <a:rPr lang="pl-PL" sz="2000" b="1" dirty="0" smtClean="0">
                <a:solidFill>
                  <a:schemeClr val="tx1"/>
                </a:solidFill>
                <a:latin typeface="Verdana" pitchFamily="34" charset="0"/>
              </a:rPr>
              <a:t>cieśla</a:t>
            </a:r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 - zawód bliski stolarza, zajmujący się głównie budową domów i jego części. Zwykle jeden z zawodów skupionych w cechu rękodzieł drzewnych. Cieśla okrętowy zajmował się budową i naprawą okrętów.  </a:t>
            </a:r>
            <a:r>
              <a:rPr lang="pl-PL" sz="1800" dirty="0" smtClean="0"/>
              <a:t/>
            </a:r>
            <a:br>
              <a:rPr lang="pl-PL" sz="1800" dirty="0" smtClean="0"/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Cieśla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6" name="Picture 5" descr="ciesla2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2071678"/>
            <a:ext cx="1785950" cy="2374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ciesl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4500570"/>
            <a:ext cx="2720482" cy="1331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  <p:sndAc>
      <p:stSnd>
        <p:snd r:embed="rId2" name="sawpush1 22k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bednarz</a:t>
            </a:r>
            <a:r>
              <a:rPr lang="pl-PL" sz="1800" dirty="0" smtClean="0">
                <a:solidFill>
                  <a:schemeClr val="tx1"/>
                </a:solidFill>
              </a:rPr>
              <a:t> - rzemieślnik wytwarzający pojemniki drewniane (beczki, kadzie, cebrzyki, balie, faski itp.)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bobrownik</a:t>
            </a:r>
            <a:r>
              <a:rPr lang="pl-PL" sz="1800" dirty="0" smtClean="0">
                <a:solidFill>
                  <a:schemeClr val="tx1"/>
                </a:solidFill>
              </a:rPr>
              <a:t> - służący zajmujący się właściwym wykorzystaniem żeremi bobrowych.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cegielnik</a:t>
            </a:r>
            <a:r>
              <a:rPr lang="pl-PL" sz="1800" dirty="0" smtClean="0">
                <a:solidFill>
                  <a:schemeClr val="tx1"/>
                </a:solidFill>
              </a:rPr>
              <a:t> - rzemieślnik wytwarzający cegły i dachówki. Cegielnictwo zaczęło się rozwijać około XIII wieku.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cyrulik</a:t>
            </a:r>
            <a:r>
              <a:rPr lang="pl-PL" sz="1800" dirty="0" smtClean="0">
                <a:solidFill>
                  <a:schemeClr val="tx1"/>
                </a:solidFill>
              </a:rPr>
              <a:t> - zajmował się goleniem, kąpaniem, wyrywaniem zębów, czyszczeniem uszów, puszczaniem krwi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drwal</a:t>
            </a:r>
            <a:r>
              <a:rPr lang="pl-PL" sz="1800" dirty="0" smtClean="0">
                <a:solidFill>
                  <a:schemeClr val="tx1"/>
                </a:solidFill>
              </a:rPr>
              <a:t>  - ścinał i dostarczał drewno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</a:rPr>
              <a:t> </a:t>
            </a:r>
            <a:r>
              <a:rPr lang="pl-PL" sz="2000" b="1" dirty="0" smtClean="0">
                <a:solidFill>
                  <a:schemeClr val="tx1"/>
                </a:solidFill>
              </a:rPr>
              <a:t>flisak</a:t>
            </a:r>
            <a:r>
              <a:rPr lang="pl-PL" sz="2000" dirty="0" smtClean="0">
                <a:solidFill>
                  <a:schemeClr val="tx1"/>
                </a:solidFill>
              </a:rPr>
              <a:t> - człowiek parający się spławianiem surowców (np. drewna) i wytworów innych rzemieślników. Cech flisaków nazywano cechem włóczków.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folusznik</a:t>
            </a:r>
            <a:r>
              <a:rPr lang="pl-PL" sz="2000" dirty="0" smtClean="0">
                <a:solidFill>
                  <a:schemeClr val="tx1"/>
                </a:solidFill>
              </a:rPr>
              <a:t> - rzemieślnik cechu sukienniczego, podejmujący produkcję sukna w miejscu, gdzie skończył ją gręplarz. Folowanie miało na celu zagęszczenie tkaniny i oczyszczenie jej z tłuszczów i klejów. Zwykle folusznik był bardzo zamożny.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garbarz</a:t>
            </a:r>
            <a:r>
              <a:rPr lang="pl-PL" sz="2000" dirty="0" smtClean="0">
                <a:solidFill>
                  <a:schemeClr val="tx1"/>
                </a:solidFill>
              </a:rPr>
              <a:t> - bardzo stary zawód (nie mylić z grabrzem, choć to też stary zawód), który rozwinął się dość gwałtownie w XV wieku. Garbarze garbowali (zmiękczali) skóry, oczyszczali je z tłuszczu i włosia, farbowali. Garbniki pochodziły przeważnie z kory drzew.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2/14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grawer</a:t>
            </a:r>
            <a:r>
              <a:rPr lang="pl-PL" sz="2000" dirty="0" smtClean="0">
                <a:solidFill>
                  <a:schemeClr val="tx1"/>
                </a:solidFill>
              </a:rPr>
              <a:t> - rzemiosło dość rzadkie w przeszłości.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gręplarz</a:t>
            </a:r>
            <a:r>
              <a:rPr lang="pl-PL" sz="2000" dirty="0" smtClean="0">
                <a:solidFill>
                  <a:schemeClr val="tx1"/>
                </a:solidFill>
              </a:rPr>
              <a:t> - rzemieślnik miejski gręplujący (rozczesujący i czyszczący wełnę)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grotnik</a:t>
            </a:r>
            <a:r>
              <a:rPr lang="pl-PL" sz="2000" dirty="0" smtClean="0">
                <a:solidFill>
                  <a:schemeClr val="tx1"/>
                </a:solidFill>
              </a:rPr>
              <a:t> - służący zajmujący się wytwarzaniem grotów i ostrzy włóczni.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kupiec</a:t>
            </a:r>
            <a:r>
              <a:rPr lang="pl-PL" sz="2000" dirty="0" smtClean="0">
                <a:solidFill>
                  <a:schemeClr val="tx1"/>
                </a:solidFill>
              </a:rPr>
              <a:t> - tego tłumaczyć nie trzeba.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2000" b="1" dirty="0" smtClean="0">
                <a:solidFill>
                  <a:schemeClr val="tx1"/>
                </a:solidFill>
              </a:rPr>
              <a:t>jadownik</a:t>
            </a:r>
            <a:r>
              <a:rPr lang="pl-PL" sz="2000" dirty="0" smtClean="0">
                <a:solidFill>
                  <a:schemeClr val="tx1"/>
                </a:solidFill>
              </a:rPr>
              <a:t> - służący trudniący się wytwarzaniem trucizn (np. do strzał).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 </a:t>
            </a: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3/14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kaletnik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wytwarzający i naprawiający wyroby skórzane.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kat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wykonywał egzekucje na skazanych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kmieć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chłop posiadający własną ziemię.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kobiernik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dywanów, kobierców.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kobylnik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 hodujący konie dla możnowładców.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kołodziej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trudniący się tworzeniem i naprawą kół drewnianych, czasem też innych części wozów. Zwykle jeden z zawodów skupionych w cechu rękodzieł drzewnych.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4/14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koniarz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(koniuszy) - służący, którego zadaniem była opieka nad końmi.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konwisarz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odlewający przedmioty z cyny (łyżki, talerze, kubki).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lichwiarz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człowiek pożyczający pieniądze i żyjący z procenta.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ludwisarz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pracujący w spiżu, miedzi i mosiądzu. Odlewał dzwony, posągi, świeczniki, odważniki itp. Ludwisarz pracujący tylko w mosiądzu to mosiężnik, a w cynie - konwisarz.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łazęka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 (X-XIII wiek) którego zadaniem było być może karczowanie lasów, a być może działania wywiadowcze (dziś już tego nie wiemy).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5/14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miechownik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wytwarzający i naprawiający wyroby skórzane, m. in. miechy.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miecznik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kowal wytwarzający broń sieczną (włącznie z dorabianiem rękojeści)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karczmiarz – 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obsługiwał klientów w karczmach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korabnik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służący, wytwórca łodzi.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koszykarz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(wikliniarz) - wytwórca wyrobów wiklinowych, głównie koszy.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kotlarz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naczyń mosiężnych i miedzianych, zwykle zrzeszony w cechu wyrobników metalowych.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6/14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krawiec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szyjący i naprawiający odzież; pojawili się około XIII wieku, wcześniej było to raczej zajęcie domowe.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kucharz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kuśnierz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kuśnierstwo to zawód bardzo stary, polegający na szyciu okryć wierzchnich. Czasem kuśnierze byli też garbnikami.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mincarz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pracownik mennicy, również poborca podatkowy.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młynarz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mąki, ale nie tylko (patrz punkt "budownictwo").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murarz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ten zawód pojawił się około wieku X. Rzemieślnicy tego zawodu czasem skupieni byli w cechu rękodzieł drzewnych.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7/14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niewodnik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wyrobnik sieci rybackich (niewodów).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nożownik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wytwarzający narzędzia do cięcia, w dawniejszych czasach (przed wiekiem XIV) zwykle kowal. Nożownicy byli zwykle dość zamożni.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oprawca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coś w rodzaju średniowiecznego połączenia policjanta z antyterrorystą...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owczarz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osoba, często z obszerną wiedza weterynaryjną, zajmująca się strzyżeniem i doglądaniem owiec.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partacz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spoza cechu, bez stopnia mistrzowskiego.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pasterz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8/14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3042" y="2428868"/>
            <a:ext cx="6400800" cy="3214710"/>
          </a:xfrm>
          <a:noFill/>
        </p:spPr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  <a:latin typeface="Verdana" pitchFamily="34" charset="0"/>
              </a:rPr>
              <a:t>Powstanie państwa piastowskiego całkowicie zmieniło organizację społeczeństwa na ziemiach polskich. Na czele wszystkich warstw (stanów) stał książe, a były one następujące:</a:t>
            </a:r>
            <a:endParaRPr lang="pl-PL" sz="2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78579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>
                <a:latin typeface="Pericles" pitchFamily="34" charset="0"/>
              </a:rPr>
              <a:t>Wstęp</a:t>
            </a:r>
            <a:endParaRPr lang="pl-PL" sz="32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piekarz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miejski (na wsiach pieczywo wyrabiało się w domach)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pergamenik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pergaminu (początkowo związane z klasztorami, od XIV wieku również świeckie).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furman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(woźnica)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kramarz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(właściciel kramu, drobny kupiec)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płatnerz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zbroi płytowej, hełmów, czasem kolczug (te zwykle tworzyli pancernicy). Specjalista parający się tylko hełmami bojowymi nosił nazwę szłomnika.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9/14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pancernik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kolczug.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postrzygacz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cechu sukienniczego lub krawieckiego, którego zadaniem było ostateczne przygotowanie materiału; m. in. czesał, postrzygał i zdobił sukno.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powroźnik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wyrobnik sznurów, lin, sieci i knotów.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pracz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 zajmujący się, oczywiście, praniem.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psiarz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 tresujący i opiekujący się psami.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ptasznik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(sokolnik, jastrzębnik) - służący tresujący i opiekujący się ptakami do polowań.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rybak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służący lub wieśniak zajmujący się łowieniem ryb.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10/14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rzeźnik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członek jednego z istotniejszych cechów, zajmujący się wyrobami mięsnymi.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szewc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produkujący obuwie, często jednocześnie garbarz. Szewców było stosunkowo wielu. Bardziej elitarnym rodzajem szewca był safianiarz, wytwarzający lekkie buty ze skór kozich.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służący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snycerz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snycerz zajmował się stolarką artystyczną.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stelmach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już od wczesnego średniowiecza wytwórca wozów. Zwykle jeden z zawodów skupionych w cechu rękodzieł drzewnych.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11/14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sukiennik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tkaniny wełnianej.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szmuklerz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pasmanterii (wstążek, frędzli itp.)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ślusarz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zamków do drzwi lub skrzyń.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świeczarz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świec. Często zadanie to należało do mnichów.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tkacz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wytwórca tkaniny. We wczesnym średniowieczu było to zajęcie domowe. Na wsiach tkacze produkowali sukno sami; w miastach nastąpiło zróżnicowanie zawodu na bardziej szczegółowe (gręplarz, folusznik, postrzygacz). Tkaczy można też podzielić z racji na rodzaj wyrabianej tkaniny: na sukienników, płócienników i innych.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12/14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węglarz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dostawca węgla drzewnego głównie dla potrzeb pieców hutniczych; zawód dawny, ale bardziej popularny dopiero od XIII wieku, kiedy pojawiły się zakłady hutnicze.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zielarz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często wiedział nie tylko, jak zbierać, ale też jak hodować swoje zioła.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złodziej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 - kradł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złotnik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- rzemieślnik pracujący w metalach szlachetnych. Zawód elitarny.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r>
              <a:rPr lang="pl-PL" sz="1600" b="1" dirty="0" smtClean="0">
                <a:solidFill>
                  <a:schemeClr val="tx1"/>
                </a:solidFill>
                <a:latin typeface="Verdana" pitchFamily="34" charset="0"/>
              </a:rPr>
              <a:t>żebrak - </a:t>
            </a: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żebrał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pl-PL" sz="1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13/14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071678"/>
            <a:ext cx="7215238" cy="385765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 </a:t>
            </a: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aptekarz </a:t>
            </a:r>
            <a:r>
              <a:rPr lang="pl-PL" sz="1800" dirty="0" smtClean="0">
                <a:solidFill>
                  <a:schemeClr val="tx1"/>
                </a:solidFill>
              </a:rPr>
              <a:t>– sprzedawał zioła i leki</a:t>
            </a:r>
          </a:p>
          <a:p>
            <a:r>
              <a:rPr lang="pl-PL" sz="1800" b="1" dirty="0" smtClean="0">
                <a:solidFill>
                  <a:schemeClr val="tx1"/>
                </a:solidFill>
              </a:rPr>
              <a:t>bankier</a:t>
            </a:r>
            <a:r>
              <a:rPr lang="pl-PL" sz="1800" dirty="0" smtClean="0">
                <a:solidFill>
                  <a:schemeClr val="tx1"/>
                </a:solidFill>
              </a:rPr>
              <a:t> - zawód elitarny, pojawił się dość późno, wraz z wprowadzeniem banków.</a:t>
            </a:r>
          </a:p>
          <a:p>
            <a:r>
              <a:rPr lang="pl-PL" sz="1800" b="1" dirty="0" smtClean="0">
                <a:solidFill>
                  <a:schemeClr val="tx1"/>
                </a:solidFill>
              </a:rPr>
              <a:t>browarnik</a:t>
            </a:r>
            <a:r>
              <a:rPr lang="pl-PL" sz="1800" dirty="0" smtClean="0">
                <a:solidFill>
                  <a:schemeClr val="tx1"/>
                </a:solidFill>
              </a:rPr>
              <a:t> (piwowar) - wytwórca piwa (szlachetny ów napój chmielowy, wyrabiany z wyciągu słodowego, trafiał raczej na stoły biedoty aniżeli możnych). Czasem był nim karczmarz.</a:t>
            </a:r>
          </a:p>
          <a:p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bartnik</a:t>
            </a:r>
            <a:r>
              <a:rPr lang="pl-PL" sz="1800" dirty="0" smtClean="0">
                <a:solidFill>
                  <a:schemeClr val="tx1"/>
                </a:solidFill>
              </a:rPr>
              <a:t> - pszczelarz zakładający ("dziejący") barcie w znaczonych przez siebie drzewach i zbierający miód. Bartnicy mieli zdecydowanie więcej praw od zwykłych kmieci i byli od nich możniejsi; mogli m.in. polować. </a:t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/>
            </a:r>
            <a:br>
              <a:rPr lang="pl-PL" sz="1800" dirty="0" smtClean="0">
                <a:solidFill>
                  <a:schemeClr val="tx1"/>
                </a:solidFill>
              </a:rPr>
            </a:br>
            <a:r>
              <a:rPr lang="pl-PL" sz="1800" dirty="0" smtClean="0">
                <a:solidFill>
                  <a:schemeClr val="tx1"/>
                </a:solidFill>
              </a:rPr>
              <a:t>  </a:t>
            </a:r>
            <a:r>
              <a:rPr lang="pl-PL" sz="1800" b="1" dirty="0" smtClean="0">
                <a:solidFill>
                  <a:schemeClr val="tx1"/>
                </a:solidFill>
              </a:rPr>
              <a:t>bartodziej</a:t>
            </a:r>
            <a:r>
              <a:rPr lang="pl-PL" sz="1800" dirty="0" smtClean="0">
                <a:solidFill>
                  <a:schemeClr val="tx1"/>
                </a:solidFill>
              </a:rPr>
              <a:t> - bartnik na pensji wielmoży. </a:t>
            </a:r>
            <a:r>
              <a:rPr lang="pl-PL" sz="1800" dirty="0" smtClean="0"/>
              <a:t/>
            </a:r>
            <a:br>
              <a:rPr lang="pl-PL" sz="1800" dirty="0" smtClean="0"/>
            </a:br>
            <a:r>
              <a:rPr lang="pl-PL" sz="1800" dirty="0" smtClean="0"/>
              <a:t/>
            </a:r>
            <a:br>
              <a:rPr lang="pl-PL" sz="1800" dirty="0" smtClean="0"/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Inne zawody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14/14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143116"/>
            <a:ext cx="3929090" cy="350046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Kiedyś tylko niektórzy mogli pozwolić sobie na modny ubiór. Biedni kmiecie nosili różnorakie, brudne łachmany własnej roboty, byle było im ciepło w zimne dni, a ci którzy mieli więcej materiałów szyli ozdobione w różne szlaczki suknie oraz husty dla kobiet lub inną lepszą odzież dla mężczyzn.</a:t>
            </a:r>
            <a:r>
              <a:rPr lang="pl-PL" sz="1800" dirty="0" smtClean="0"/>
              <a:t/>
            </a:r>
            <a:br>
              <a:rPr lang="pl-PL" sz="1800" dirty="0" smtClean="0"/>
            </a:b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64291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Dawny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Ubiór</a:t>
            </a:r>
          </a:p>
        </p:txBody>
      </p:sp>
      <p:pic>
        <p:nvPicPr>
          <p:cNvPr id="5" name="Picture 4" descr="strojludow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2214554"/>
            <a:ext cx="2551518" cy="3248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  <p:sndAc>
      <p:stSnd>
        <p:snd r:embed="rId2" name="bomb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143116"/>
            <a:ext cx="3929090" cy="3500462"/>
          </a:xfrm>
          <a:noFill/>
        </p:spPr>
        <p:txBody>
          <a:bodyPr>
            <a:noAutofit/>
          </a:bodyPr>
          <a:lstStyle/>
          <a:p>
            <a:r>
              <a:rPr lang="pl-PL" sz="1800" dirty="0" smtClean="0">
                <a:solidFill>
                  <a:schemeClr val="tx1"/>
                </a:solidFill>
                <a:latin typeface="Verdana" pitchFamily="34" charset="0"/>
              </a:rPr>
              <a:t>Głowy państwa oraz szlacheckie rodziny nosiły modne stroje, gdyż było ich na nie stać. Stroje te były wyzdobione na wszelakie sposoby. Zakładali oni żupan, na żupan kontusz, a wszystko przeplatali pasem kontuszowym. Czapka również stanowiła ważny element stroju. Buty były wyrabiane ze skóry i farbowane na kolor żółty oraz smarowane woskiem.  </a:t>
            </a:r>
            <a:endParaRPr lang="pl-PL" sz="1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64291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Dawny</a:t>
            </a:r>
          </a:p>
          <a:p>
            <a:pPr algn="ctr"/>
            <a:r>
              <a:rPr lang="pl-PL" sz="2000" dirty="0" smtClean="0">
                <a:latin typeface="Pericles" pitchFamily="34" charset="0"/>
              </a:rPr>
              <a:t>Ubiór</a:t>
            </a:r>
          </a:p>
        </p:txBody>
      </p:sp>
      <p:pic>
        <p:nvPicPr>
          <p:cNvPr id="6" name="Picture 5" descr="tarnowsk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2285992"/>
            <a:ext cx="2356929" cy="354806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  <p:sndAc>
      <p:stSnd>
        <p:snd r:embed="rId2" name="bomb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143116"/>
            <a:ext cx="3857652" cy="3500462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Dawniej ludzie także potrafili się dobrze bawić. Najlepszą rozrywką oczywiście były wesela i zabawy tak jak w dzisiejszych czasach. </a:t>
            </a:r>
            <a:r>
              <a:rPr lang="pl-PL" sz="2400" smtClean="0">
                <a:solidFill>
                  <a:schemeClr val="tx1"/>
                </a:solidFill>
                <a:latin typeface="Verdana" pitchFamily="34" charset="0"/>
              </a:rPr>
              <a:t>Podczas </a:t>
            </a:r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nich pito wino, rozmawiano, śmiano się itp.</a:t>
            </a:r>
            <a:endParaRPr lang="pl-PL" sz="2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Rozrywka</a:t>
            </a:r>
          </a:p>
        </p:txBody>
      </p:sp>
      <p:pic>
        <p:nvPicPr>
          <p:cNvPr id="11" name="Picture 10" descr="zamiana-wody-w-wino-b2167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2357430"/>
            <a:ext cx="2357418" cy="3143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  <p:sndAc>
      <p:stSnd>
        <p:snd r:embed="rId2" name="bala2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2357430"/>
            <a:ext cx="3857652" cy="3500462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Popularną grą była gra w kości. Najczęściej grano o dzbanek piwa, jabłecznika bądź wina.</a:t>
            </a:r>
            <a:endParaRPr lang="pl-PL" sz="2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Rozrywka</a:t>
            </a:r>
          </a:p>
        </p:txBody>
      </p:sp>
      <p:pic>
        <p:nvPicPr>
          <p:cNvPr id="6" name="Picture 5" descr="downloa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3000372"/>
            <a:ext cx="2088701" cy="190500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fade/>
    <p:sndAc>
      <p:stSnd>
        <p:snd r:embed="rId2" name="kost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2357430"/>
            <a:ext cx="4500594" cy="2928958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Duchowieństwo stanowiło najlepiej wykształconą warstwę społeczną. Zakonnicy krzewili wiarę, prowadzili kancelarię księcia i pomagali mu w podejmowaniu dezycji istotnych dla państwa.</a:t>
            </a:r>
            <a:endParaRPr lang="pl-PL" sz="2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85723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latin typeface="Pericles" pitchFamily="34" charset="0"/>
              </a:rPr>
              <a:t>Duchowieństwo</a:t>
            </a:r>
            <a:endParaRPr lang="pl-PL" dirty="0">
              <a:latin typeface="Pericles" pitchFamily="34" charset="0"/>
            </a:endParaRPr>
          </a:p>
        </p:txBody>
      </p:sp>
      <p:pic>
        <p:nvPicPr>
          <p:cNvPr id="5" name="Picture 4" descr="nowicwarunki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2214554"/>
            <a:ext cx="1985684" cy="214314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ransition>
    <p:fade/>
    <p:sndAc>
      <p:stSnd>
        <p:snd r:embed="rId2" name="church_01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38" y="2143116"/>
            <a:ext cx="7286676" cy="3500462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Dobrym sposobem dla wojowników na ciekawe spędzenie czasu były turnieje.</a:t>
            </a:r>
            <a:endParaRPr lang="pl-PL" sz="2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Rozrywka</a:t>
            </a:r>
          </a:p>
        </p:txBody>
      </p:sp>
      <p:pic>
        <p:nvPicPr>
          <p:cNvPr id="7" name="Picture 6" descr="f_w_60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3071810"/>
            <a:ext cx="4857784" cy="2566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  <p:sndAc>
      <p:stSnd>
        <p:snd r:embed="rId2" name="lomg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38" y="2143116"/>
            <a:ext cx="3857652" cy="3500462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PREZENTACJĘ WYKONALI:</a:t>
            </a:r>
          </a:p>
          <a:p>
            <a:pPr>
              <a:buFontTx/>
              <a:buChar char="-"/>
            </a:pPr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 Mateusz Karwasz Ia</a:t>
            </a:r>
          </a:p>
          <a:p>
            <a:pPr>
              <a:buFontTx/>
              <a:buChar char="-"/>
            </a:pPr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 Michał Mazurek Ia</a:t>
            </a:r>
          </a:p>
          <a:p>
            <a:pPr>
              <a:buFontTx/>
              <a:buChar char="-"/>
            </a:pPr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pl-PL" sz="2400" smtClean="0">
                <a:solidFill>
                  <a:schemeClr val="tx1"/>
                </a:solidFill>
                <a:latin typeface="Calibri" pitchFamily="34" charset="0"/>
              </a:rPr>
              <a:t>Tomasz Flieger </a:t>
            </a:r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Ia</a:t>
            </a:r>
          </a:p>
          <a:p>
            <a:pPr>
              <a:buFontTx/>
              <a:buChar char="-"/>
            </a:pPr>
            <a:r>
              <a:rPr lang="pl-PL" sz="2400" dirty="0" smtClean="0">
                <a:solidFill>
                  <a:schemeClr val="tx1"/>
                </a:solidFill>
                <a:latin typeface="Calibri" pitchFamily="34" charset="0"/>
              </a:rPr>
              <a:t> Damian Malak Ia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Koniec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9124" y="5286388"/>
            <a:ext cx="3500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i="1" dirty="0" smtClean="0"/>
              <a:t>Źródła: Wikipedia, Google Grafika i inne</a:t>
            </a:r>
            <a:endParaRPr lang="pl-PL" sz="1600" i="1" dirty="0"/>
          </a:p>
        </p:txBody>
      </p:sp>
      <p:pic>
        <p:nvPicPr>
          <p:cNvPr id="8" name="Picture 7" descr="braw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2857496"/>
            <a:ext cx="1445729" cy="1390653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428868"/>
            <a:ext cx="4929222" cy="2928958"/>
          </a:xfrm>
          <a:noFill/>
        </p:spPr>
        <p:txBody>
          <a:bodyPr>
            <a:noAutofit/>
          </a:bodyPr>
          <a:lstStyle/>
          <a:p>
            <a:r>
              <a:rPr lang="pl-PL" sz="2600" dirty="0" smtClean="0">
                <a:solidFill>
                  <a:schemeClr val="tx1"/>
                </a:solidFill>
                <a:latin typeface="Verdana" pitchFamily="34" charset="0"/>
              </a:rPr>
              <a:t>Drużyna wojów to stała armia utrzymywana przez władcę. Do obowiązków woja należała obrona granic państwa oraz nadzór nad przestrzeganiem prawa.</a:t>
            </a:r>
            <a:endParaRPr lang="pl-PL" sz="26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64291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>
                <a:latin typeface="Pericles" pitchFamily="34" charset="0"/>
              </a:rPr>
              <a:t>Drużyna Wojów</a:t>
            </a:r>
            <a:endParaRPr lang="pl-PL" sz="2400" dirty="0">
              <a:latin typeface="Pericles" pitchFamily="34" charset="0"/>
            </a:endParaRPr>
          </a:p>
        </p:txBody>
      </p:sp>
      <p:pic>
        <p:nvPicPr>
          <p:cNvPr id="6" name="Picture 5" descr="rycerz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2214554"/>
            <a:ext cx="2247900" cy="3067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fade/>
    <p:sndAc>
      <p:stSnd>
        <p:snd r:embed="rId2" name="ad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2428868"/>
            <a:ext cx="4000528" cy="2928958"/>
          </a:xfrm>
          <a:noFill/>
        </p:spPr>
        <p:txBody>
          <a:bodyPr>
            <a:noAutofit/>
          </a:bodyPr>
          <a:lstStyle/>
          <a:p>
            <a:r>
              <a:rPr lang="pl-PL" sz="2400" dirty="0" smtClean="0">
                <a:solidFill>
                  <a:schemeClr val="tx1"/>
                </a:solidFill>
                <a:latin typeface="Verdana" pitchFamily="34" charset="0"/>
              </a:rPr>
              <a:t>Ludność służebna była zwolniona z daniny. W zamian miała obowiązek wykonywać usługi dla dworu lub wytwarzać niezbędne towary.</a:t>
            </a:r>
            <a:endParaRPr lang="pl-PL" sz="2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Pericles" pitchFamily="34" charset="0"/>
              </a:rPr>
              <a:t>Ludność Służebna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7" name="Picture 6" descr="kow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143116"/>
            <a:ext cx="2425448" cy="326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  <p:sndAc>
      <p:stSnd>
        <p:snd r:embed="rId2" name="market[1]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2214554"/>
            <a:ext cx="4000528" cy="3500462"/>
          </a:xfrm>
          <a:noFill/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Kmiecie to wolni chłopi, którzy stanowili najliczniejszą grupę społeczną. Płacili stałą daninę. Do ich obowiązków należało utrzymywanie księcia i dworu podczas podróży do kraju. Chłopi musieli pilnować także małych grodów strażniczych oraz pomagać przy budowie warowni.</a:t>
            </a:r>
            <a:endParaRPr lang="pl-PL" sz="20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Kmiecie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7" name="Picture 6" descr="orka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2214554"/>
            <a:ext cx="2653776" cy="3225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  <p:sndAc>
      <p:stSnd>
        <p:snd r:embed="rId2" name="df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143116"/>
            <a:ext cx="6858048" cy="3786214"/>
          </a:xfrm>
          <a:noFill/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chemeClr val="tx1"/>
                </a:solidFill>
                <a:latin typeface="Verdana" pitchFamily="34" charset="0"/>
              </a:rPr>
              <a:t>Lista dawnych zawodów jest bardzo długa i niepewna, przede wszystkim dlatego, że wykonawców tych samych czynności nierzadko zwano inaczej zależnie od miejsca. </a:t>
            </a:r>
          </a:p>
          <a:p>
            <a:endParaRPr lang="pl-PL" sz="28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Praca</a:t>
            </a:r>
            <a:endParaRPr lang="pl-PL" sz="2000" dirty="0">
              <a:latin typeface="Pericles" pitchFamily="34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143116"/>
            <a:ext cx="6858048" cy="3786214"/>
          </a:xfrm>
          <a:noFill/>
        </p:spPr>
        <p:txBody>
          <a:bodyPr>
            <a:noAutofit/>
          </a:bodyPr>
          <a:lstStyle/>
          <a:p>
            <a:r>
              <a:rPr lang="pl-PL" sz="2000" b="1" dirty="0" smtClean="0">
                <a:solidFill>
                  <a:schemeClr val="tx1"/>
                </a:solidFill>
                <a:latin typeface="Verdana" pitchFamily="34" charset="0"/>
              </a:rPr>
              <a:t>kowal</a:t>
            </a:r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 - rzemieślnik wyrabiający przedmioty żelazne.</a:t>
            </a:r>
            <a:endParaRPr lang="pl-PL" sz="20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Kowal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5" name="Picture 4" descr="kow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2857496"/>
            <a:ext cx="4000528" cy="2957533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2" name="armourhit_01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lo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2000240"/>
            <a:ext cx="7286676" cy="3929090"/>
          </a:xfrm>
          <a:noFill/>
        </p:spPr>
        <p:txBody>
          <a:bodyPr>
            <a:noAutofit/>
          </a:bodyPr>
          <a:lstStyle/>
          <a:p>
            <a:r>
              <a:rPr lang="pl-PL" sz="2000" b="1" dirty="0" smtClean="0">
                <a:solidFill>
                  <a:schemeClr val="tx1"/>
                </a:solidFill>
                <a:latin typeface="Verdana" pitchFamily="34" charset="0"/>
              </a:rPr>
              <a:t>Szewc</a:t>
            </a:r>
            <a:r>
              <a:rPr lang="pl-PL" sz="2000" dirty="0" smtClean="0">
                <a:solidFill>
                  <a:schemeClr val="tx1"/>
                </a:solidFill>
                <a:latin typeface="Verdana" pitchFamily="34" charset="0"/>
              </a:rPr>
              <a:t> - rzemieślnik produkujący obuwie, często jednocześnie garbarz. Szewców było stosunkowo wielu. Bardziej elitarnym rodzajem szewca był safianiarz, wytwarzający lekkie buty ze skór kozich. </a:t>
            </a:r>
            <a:endParaRPr lang="pl-PL" sz="20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85723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Pericles" pitchFamily="34" charset="0"/>
              </a:rPr>
              <a:t>Szewc</a:t>
            </a:r>
            <a:endParaRPr lang="pl-PL" sz="2000" dirty="0">
              <a:latin typeface="Pericles" pitchFamily="34" charset="0"/>
            </a:endParaRPr>
          </a:p>
        </p:txBody>
      </p:sp>
      <p:pic>
        <p:nvPicPr>
          <p:cNvPr id="6" name="Picture 5" descr="szew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3429000"/>
            <a:ext cx="1488488" cy="219552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  <p:sndAc>
      <p:stSnd>
        <p:snd r:embed="rId2" name="lol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461</Words>
  <Application>Microsoft Office PowerPoint</Application>
  <PresentationFormat>On-screen Show (4:3)</PresentationFormat>
  <Paragraphs>93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Human01</dc:creator>
  <cp:lastModifiedBy>Human01</cp:lastModifiedBy>
  <cp:revision>37</cp:revision>
  <dcterms:created xsi:type="dcterms:W3CDTF">2010-06-04T20:09:58Z</dcterms:created>
  <dcterms:modified xsi:type="dcterms:W3CDTF">2010-06-06T18:51:26Z</dcterms:modified>
</cp:coreProperties>
</file>